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62" r:id="rId5"/>
    <p:sldId id="265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 userDrawn="1">
          <p15:clr>
            <a:srgbClr val="A4A3A4"/>
          </p15:clr>
        </p15:guide>
        <p15:guide id="2" pos="6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EAA7"/>
    <a:srgbClr val="294D8F"/>
    <a:srgbClr val="C5E6FF"/>
    <a:srgbClr val="9BD4FF"/>
    <a:srgbClr val="FFB9B9"/>
    <a:srgbClr val="1CCE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24" y="60"/>
      </p:cViewPr>
      <p:guideLst>
        <p:guide orient="horz" pos="958"/>
        <p:guide pos="6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313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5799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305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3944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6052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6117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213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4021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486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743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105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CBBF9-4973-4465-8C7E-453F8C5C9558}" type="datetimeFigureOut">
              <a:rPr lang="es-CO" smtClean="0"/>
              <a:t>3/02/2024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92CF1-0B87-451A-A6F9-06D27CAD7A44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7479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FA68F7-04DD-3D7D-DA0E-4C69E1A83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867" y="2173017"/>
            <a:ext cx="6344743" cy="1541028"/>
          </a:xfrm>
        </p:spPr>
        <p:txBody>
          <a:bodyPr>
            <a:normAutofit/>
          </a:bodyPr>
          <a:lstStyle/>
          <a:p>
            <a:r>
              <a:rPr lang="fr-FR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Raccolta</a:t>
            </a:r>
            <a:r>
              <a:rPr lang="fr-FR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800" dirty="0" err="1">
                <a:latin typeface="Calibri" panose="020F0502020204030204" pitchFamily="34" charset="0"/>
                <a:cs typeface="Calibri" panose="020F0502020204030204" pitchFamily="34" charset="0"/>
              </a:rPr>
              <a:t>Fondi</a:t>
            </a:r>
            <a:br>
              <a:rPr lang="fr-FR" sz="1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Subtítulo 11">
            <a:extLst>
              <a:ext uri="{FF2B5EF4-FFF2-40B4-BE49-F238E27FC236}">
                <a16:creationId xmlns:a16="http://schemas.microsoft.com/office/drawing/2014/main" id="{66F4F10D-26FD-9116-F0FA-D1A6AF049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3797" y="5167212"/>
            <a:ext cx="3163044" cy="792365"/>
          </a:xfrm>
        </p:spPr>
        <p:txBody>
          <a:bodyPr>
            <a:normAutofit fontScale="92500"/>
          </a:bodyPr>
          <a:lstStyle/>
          <a:p>
            <a:pPr algn="l">
              <a:spcBef>
                <a:spcPts val="0"/>
              </a:spcBef>
            </a:pPr>
            <a:r>
              <a:rPr lang="fr-FR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Scheda</a:t>
            </a:r>
            <a:r>
              <a:rPr lang="fr-FR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fr-FR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formazione</a:t>
            </a:r>
            <a:r>
              <a:rPr lang="fr-FR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AIC</a:t>
            </a:r>
          </a:p>
          <a:p>
            <a:pPr algn="l">
              <a:spcBef>
                <a:spcPts val="0"/>
              </a:spcBef>
            </a:pPr>
            <a:r>
              <a:rPr lang="fr-FR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Febbraio</a:t>
            </a:r>
            <a:r>
              <a:rPr lang="fr-FR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Marzo 2024</a:t>
            </a:r>
            <a:endParaRPr lang="fr-FR" i="1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17AB6261-2D11-3858-5B5F-A3B72BEBD4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62407" y="2173016"/>
            <a:ext cx="3231263" cy="3231263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3CB7588-6C61-B54A-5C18-D459802A86B7}"/>
              </a:ext>
            </a:extLst>
          </p:cNvPr>
          <p:cNvSpPr/>
          <p:nvPr/>
        </p:nvSpPr>
        <p:spPr>
          <a:xfrm>
            <a:off x="10216031" y="695325"/>
            <a:ext cx="1354310" cy="1390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68F3A7F-874C-C458-EB37-137DAD9454EC}"/>
              </a:ext>
            </a:extLst>
          </p:cNvPr>
          <p:cNvSpPr txBox="1"/>
          <p:nvPr/>
        </p:nvSpPr>
        <p:spPr>
          <a:xfrm>
            <a:off x="1333797" y="5959577"/>
            <a:ext cx="435991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Gloria Amparo Benítez e Milagros Galisteo</a:t>
            </a:r>
            <a:endParaRPr lang="es-ES" sz="1600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7E0EB97C-3747-1628-37AB-1BA4B5BE96DB}"/>
              </a:ext>
            </a:extLst>
          </p:cNvPr>
          <p:cNvSpPr txBox="1">
            <a:spLocks/>
          </p:cNvSpPr>
          <p:nvPr/>
        </p:nvSpPr>
        <p:spPr>
          <a:xfrm>
            <a:off x="1074179" y="3428682"/>
            <a:ext cx="6229733" cy="7923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i="1" spc="-2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Siamo</a:t>
            </a:r>
            <a:r>
              <a:rPr lang="fr-FR" sz="2400" i="1" spc="-2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i="1" spc="-2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creativi</a:t>
            </a:r>
            <a:r>
              <a:rPr lang="fr-FR" sz="2400" i="1" spc="-2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 </a:t>
            </a:r>
            <a:r>
              <a:rPr lang="fr-FR" sz="2400" i="1" spc="-2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assicurare</a:t>
            </a:r>
            <a:r>
              <a:rPr lang="fr-FR" sz="2400" i="1" spc="-2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fr-FR" sz="2400" i="1" spc="-2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continuità</a:t>
            </a:r>
            <a:endParaRPr lang="fr-FR" sz="2400" i="1" spc="-2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400" i="1" spc="-2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i="1" spc="-2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della</a:t>
            </a:r>
            <a:r>
              <a:rPr lang="fr-FR" sz="2400" i="1" spc="-2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i="1" spc="-2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nostra</a:t>
            </a:r>
            <a:r>
              <a:rPr lang="fr-FR" sz="2400" i="1" spc="-2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i="1" spc="-2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azione</a:t>
            </a:r>
            <a:r>
              <a:rPr lang="fr-FR" sz="2400" i="1" spc="-2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56B728D-0493-7A47-9C1C-39418D2345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DFCFA"/>
              </a:clrFrom>
              <a:clrTo>
                <a:srgbClr val="FDFC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797" y="482783"/>
            <a:ext cx="1801286" cy="171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26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562F2441-9DFE-C7A5-7131-5BF635251428}"/>
              </a:ext>
            </a:extLst>
          </p:cNvPr>
          <p:cNvSpPr txBox="1"/>
          <p:nvPr/>
        </p:nvSpPr>
        <p:spPr>
          <a:xfrm>
            <a:off x="673268" y="1062020"/>
            <a:ext cx="18127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Introduzione</a:t>
            </a:r>
            <a:endParaRPr lang="es-ES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5CA2015-E8A7-42A2-4EEA-51A284824F1E}"/>
              </a:ext>
            </a:extLst>
          </p:cNvPr>
          <p:cNvSpPr txBox="1"/>
          <p:nvPr/>
        </p:nvSpPr>
        <p:spPr>
          <a:xfrm>
            <a:off x="1400175" y="2057400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490F466-DC68-0E58-D2CA-F47B81724B2D}"/>
              </a:ext>
            </a:extLst>
          </p:cNvPr>
          <p:cNvSpPr txBox="1"/>
          <p:nvPr/>
        </p:nvSpPr>
        <p:spPr>
          <a:xfrm>
            <a:off x="994598" y="1752285"/>
            <a:ext cx="10206801" cy="3142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 algn="just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risorse finanziarie sono necessarie per portare avanti le nostre azioni.</a:t>
            </a:r>
          </a:p>
          <a:p>
            <a:pPr marL="266700" indent="-266700" algn="just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buona comunicazione è la chiave della raccolta fondi: dobbiamo essere in grado di spiegare e trasmettere agli altri il lavoro che svolgiamo per incoraggiarli a contribuire.</a:t>
            </a:r>
          </a:p>
          <a:p>
            <a:pPr marL="266700" indent="-266700" algn="just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È fondamentale mostrare ai donatori che, con la loro donazione, hanno il potere di fare una differenza significativa nel mondo, migliorando la qualità della vita delle persone più povere e trasformando allo stesso tempo la propria vita.</a:t>
            </a:r>
          </a:p>
          <a:p>
            <a:pPr marL="266700" indent="-266700" algn="just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quanto membri dell'associazione, siamo tutti potenziali raccoglitori di fondi e corresponsabili della raccolta fondi: dobbiamo essere chiari su cosa fa la nostra associazione, perché lo fa e per quale scopo.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9BDDBC55-68DC-A4AD-955B-C9BFF6D15488}"/>
              </a:ext>
            </a:extLst>
          </p:cNvPr>
          <p:cNvGrpSpPr/>
          <p:nvPr/>
        </p:nvGrpSpPr>
        <p:grpSpPr>
          <a:xfrm>
            <a:off x="1755069" y="5271906"/>
            <a:ext cx="8681861" cy="1044869"/>
            <a:chOff x="1106233" y="5391150"/>
            <a:chExt cx="9028367" cy="762000"/>
          </a:xfrm>
        </p:grpSpPr>
        <p:sp>
          <p:nvSpPr>
            <p:cNvPr id="17" name="Rectángulo: esquinas redondeadas 16">
              <a:extLst>
                <a:ext uri="{FF2B5EF4-FFF2-40B4-BE49-F238E27FC236}">
                  <a16:creationId xmlns:a16="http://schemas.microsoft.com/office/drawing/2014/main" id="{C416BC9B-4289-392A-99BA-5995E8802DBC}"/>
                </a:ext>
              </a:extLst>
            </p:cNvPr>
            <p:cNvSpPr/>
            <p:nvPr/>
          </p:nvSpPr>
          <p:spPr>
            <a:xfrm>
              <a:off x="1108899" y="5391150"/>
              <a:ext cx="9025701" cy="762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2000" dirty="0">
                <a:noFill/>
              </a:endParaRP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F0BFC7A4-B9AA-69B0-2433-D2FA6CC93FFA}"/>
                </a:ext>
              </a:extLst>
            </p:cNvPr>
            <p:cNvSpPr txBox="1"/>
            <p:nvPr/>
          </p:nvSpPr>
          <p:spPr>
            <a:xfrm>
              <a:off x="1106233" y="5506819"/>
              <a:ext cx="8954125" cy="4713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L’</a:t>
              </a:r>
              <a:r>
                <a:rPr lang="fr-FR" b="1" dirty="0" err="1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obiettivo</a:t>
              </a:r>
              <a:r>
                <a:rPr lang="fr-FR" b="1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di </a:t>
              </a:r>
              <a:r>
                <a:rPr lang="fr-FR" b="1" dirty="0" err="1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questa</a:t>
              </a:r>
              <a:r>
                <a:rPr lang="fr-FR" b="1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b="1" dirty="0" err="1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scheda</a:t>
              </a:r>
              <a:r>
                <a:rPr lang="fr-FR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è di </a:t>
              </a:r>
              <a:r>
                <a:rPr lang="fr-FR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proporre</a:t>
              </a:r>
              <a:r>
                <a:rPr lang="fr-FR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it-IT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idee per aiutarci a raccogliere in modo creativo i fondi necessari per portare avanti il nostro lavoro.</a:t>
              </a:r>
              <a:r>
                <a:rPr lang="fr-F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fr-FR" dirty="0"/>
            </a:p>
          </p:txBody>
        </p: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8817E16B-D0E6-1624-6DEB-8F50BCD2F892}"/>
              </a:ext>
            </a:extLst>
          </p:cNvPr>
          <p:cNvGrpSpPr/>
          <p:nvPr/>
        </p:nvGrpSpPr>
        <p:grpSpPr>
          <a:xfrm>
            <a:off x="8573758" y="184666"/>
            <a:ext cx="3383058" cy="828258"/>
            <a:chOff x="8573758" y="184666"/>
            <a:chExt cx="3383058" cy="828258"/>
          </a:xfrm>
        </p:grpSpPr>
        <p:pic>
          <p:nvPicPr>
            <p:cNvPr id="11" name="Image 6">
              <a:extLst>
                <a:ext uri="{FF2B5EF4-FFF2-40B4-BE49-F238E27FC236}">
                  <a16:creationId xmlns:a16="http://schemas.microsoft.com/office/drawing/2014/main" id="{401A8429-0920-2D3C-177B-1EE559BFC9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DFCFA"/>
                </a:clrFrom>
                <a:clrTo>
                  <a:srgbClr val="FDFCFA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554" y="184666"/>
              <a:ext cx="871262" cy="828258"/>
            </a:xfrm>
            <a:prstGeom prst="rect">
              <a:avLst/>
            </a:prstGeom>
          </p:spPr>
        </p:pic>
        <p:grpSp>
          <p:nvGrpSpPr>
            <p:cNvPr id="22" name="Groupe 21">
              <a:extLst>
                <a:ext uri="{FF2B5EF4-FFF2-40B4-BE49-F238E27FC236}">
                  <a16:creationId xmlns:a16="http://schemas.microsoft.com/office/drawing/2014/main" id="{B2F212A3-EE57-6D64-8FC7-D98DFF622EB1}"/>
                </a:ext>
              </a:extLst>
            </p:cNvPr>
            <p:cNvGrpSpPr/>
            <p:nvPr/>
          </p:nvGrpSpPr>
          <p:grpSpPr>
            <a:xfrm>
              <a:off x="8573758" y="283523"/>
              <a:ext cx="2435865" cy="394295"/>
              <a:chOff x="8573758" y="204500"/>
              <a:chExt cx="2435865" cy="394295"/>
            </a:xfrm>
          </p:grpSpPr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C8255CF9-E148-9B64-AF64-6BF141970C53}"/>
                  </a:ext>
                </a:extLst>
              </p:cNvPr>
              <p:cNvSpPr txBox="1"/>
              <p:nvPr/>
            </p:nvSpPr>
            <p:spPr>
              <a:xfrm>
                <a:off x="8573758" y="204500"/>
                <a:ext cx="2435865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b="1" i="1" kern="1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Raccolta</a:t>
                </a:r>
                <a:r>
                  <a:rPr lang="fr-FR" sz="1600" b="1" i="1" kern="1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1600" b="1" i="1" kern="1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fondi</a:t>
                </a:r>
                <a:endParaRPr lang="fr-FR" sz="1600" i="1" dirty="0"/>
              </a:p>
            </p:txBody>
          </p:sp>
          <p:cxnSp>
            <p:nvCxnSpPr>
              <p:cNvPr id="8" name="Conector recto 7">
                <a:extLst>
                  <a:ext uri="{FF2B5EF4-FFF2-40B4-BE49-F238E27FC236}">
                    <a16:creationId xmlns:a16="http://schemas.microsoft.com/office/drawing/2014/main" id="{D4F8EB4A-C533-1F43-E14E-F5C2E9DDF1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92444" y="598795"/>
                <a:ext cx="2241248" cy="0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2560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>
            <a:extLst>
              <a:ext uri="{FF2B5EF4-FFF2-40B4-BE49-F238E27FC236}">
                <a16:creationId xmlns:a16="http://schemas.microsoft.com/office/drawing/2014/main" id="{96C4FB27-7CB7-7506-B7FB-66F1E18E40B8}"/>
              </a:ext>
            </a:extLst>
          </p:cNvPr>
          <p:cNvSpPr txBox="1"/>
          <p:nvPr/>
        </p:nvSpPr>
        <p:spPr>
          <a:xfrm>
            <a:off x="873634" y="1411659"/>
            <a:ext cx="10711429" cy="5326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fr-F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Conoscenza</a:t>
            </a:r>
            <a:r>
              <a:rPr lang="fr-F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300"/>
              </a:spcAft>
              <a:buClr>
                <a:srgbClr val="000000"/>
              </a:buClr>
              <a:buFont typeface="Yu Mincho Light" panose="02020300000000000000" pitchFamily="18" charset="-128"/>
              <a:buChar char="–"/>
            </a:pPr>
            <a:r>
              <a:rPr lang="fr-FR" u="none" strike="noStrike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Dell’associazione</a:t>
            </a:r>
            <a:r>
              <a:rPr lang="fr-FR" u="none" strike="noStrike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dei </a:t>
            </a:r>
            <a:r>
              <a:rPr lang="fr-FR" u="none" strike="noStrike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suoi</a:t>
            </a:r>
            <a:r>
              <a:rPr lang="fr-FR" u="none" strike="noStrike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u="none" strike="noStrike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bisogni</a:t>
            </a:r>
            <a:r>
              <a:rPr lang="fr-FR" u="none" strike="noStrike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fr-FR" u="none" strike="noStrike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300"/>
              </a:spcAft>
              <a:buClr>
                <a:srgbClr val="000000"/>
              </a:buClr>
              <a:buFont typeface="Yu Mincho Light" panose="02020300000000000000" pitchFamily="18" charset="-128"/>
              <a:buChar char="–"/>
            </a:pPr>
            <a:r>
              <a:rPr lang="fr-FR" u="none" strike="noStrike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 </a:t>
            </a:r>
            <a:r>
              <a:rPr lang="fr-FR" u="none" strike="noStrike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donatori</a:t>
            </a:r>
            <a:r>
              <a:rPr lang="fr-FR" u="none" strike="noStrike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u="none" strike="noStrike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potenziali</a:t>
            </a:r>
            <a:r>
              <a:rPr lang="fr-FR" u="none" strike="noStrike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delle </a:t>
            </a:r>
            <a:r>
              <a:rPr lang="fr-FR" u="none" strike="noStrike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loro</a:t>
            </a:r>
            <a:r>
              <a:rPr lang="fr-FR" u="none" strike="noStrike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u="none" strike="noStrike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caratteristiche</a:t>
            </a:r>
            <a:r>
              <a:rPr lang="fr-FR" sz="1600" u="none" strike="noStrike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fr-FR" b="1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Comunicazione</a:t>
            </a:r>
            <a:r>
              <a:rPr lang="fr-FR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dobbiamo scegliere i media giusti e sviluppare messaggi per </a:t>
            </a: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14375" lvl="1" indent="-257175" algn="just">
              <a:lnSpc>
                <a:spcPct val="107000"/>
              </a:lnSpc>
              <a:buFont typeface="Calibri" panose="020F0502020204030204" pitchFamily="34" charset="0"/>
              <a:buChar char="–"/>
            </a:pPr>
            <a:r>
              <a:rPr lang="it-I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Presentare le esigenze della nostra associazione e</a:t>
            </a:r>
            <a:endParaRPr lang="fr-F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4375" lvl="1" indent="-257175" algn="just">
              <a:lnSpc>
                <a:spcPct val="107000"/>
              </a:lnSpc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it-IT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 coincidere gli obiettivi dei potenziali donatori con quelli della nostra associazione. </a:t>
            </a:r>
            <a:endParaRPr lang="fr-F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fr-FR" b="1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Organizzazione</a:t>
            </a:r>
            <a:r>
              <a:rPr lang="fr-F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fr-F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pianificazione</a:t>
            </a:r>
            <a:r>
              <a:rPr lang="fr-F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dobbiamo</a:t>
            </a:r>
            <a:r>
              <a:rPr lang="fr-F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sviluppare</a:t>
            </a:r>
            <a:r>
              <a:rPr lang="fr-F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</a:t>
            </a:r>
            <a:r>
              <a:rPr lang="fr-F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strategia</a:t>
            </a:r>
            <a:r>
              <a:rPr lang="fr-F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fr-FR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fr-F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manda</a:t>
            </a:r>
            <a:r>
              <a:rPr lang="fr-F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non si </a:t>
            </a:r>
            <a:r>
              <a:rPr lang="fr-FR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chiede</a:t>
            </a:r>
            <a:r>
              <a:rPr lang="fr-F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nessuno</a:t>
            </a:r>
            <a:r>
              <a:rPr lang="fr-F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darà</a:t>
            </a:r>
            <a:r>
              <a:rPr lang="fr-F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fr-F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  <a:buClr>
                <a:schemeClr val="tx1"/>
              </a:buClr>
            </a:pPr>
            <a:r>
              <a:rPr lang="fr-FR" sz="1600" b="1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Il 100% dei </a:t>
            </a:r>
            <a:r>
              <a:rPr lang="fr-FR" sz="1600" b="1" i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tiri</a:t>
            </a:r>
            <a:r>
              <a:rPr lang="fr-FR" sz="1600" b="1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fr-FR" sz="1600" b="1" i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effettuati</a:t>
            </a:r>
            <a:r>
              <a:rPr lang="fr-FR" sz="1600" b="1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sono </a:t>
            </a:r>
            <a:r>
              <a:rPr lang="fr-FR" sz="1600" b="1" i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tiri</a:t>
            </a:r>
            <a:r>
              <a:rPr lang="fr-FR" sz="1600" b="1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i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mancati</a:t>
            </a:r>
            <a:r>
              <a:rPr lang="fr-FR" sz="1600" b="1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» </a:t>
            </a:r>
            <a:r>
              <a:rPr lang="fr-FR" i="1" dirty="0"/>
              <a:t>–</a:t>
            </a:r>
            <a:r>
              <a:rPr lang="fr-FR" b="1" i="1" dirty="0"/>
              <a:t> </a:t>
            </a:r>
            <a:r>
              <a:rPr lang="fr-FR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Wayne Gretzky, </a:t>
            </a:r>
            <a:r>
              <a:rPr lang="fr-FR" sz="1200" i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leggenda</a:t>
            </a:r>
            <a:r>
              <a:rPr lang="fr-FR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dell’ hockey</a:t>
            </a: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fr-F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Ringraziare</a:t>
            </a:r>
            <a:r>
              <a:rPr lang="fr-F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fr-F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donatori</a:t>
            </a:r>
            <a:r>
              <a:rPr lang="fr-F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it-IT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uesto</a:t>
            </a:r>
            <a:r>
              <a:rPr lang="it-IT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dovrebbe essere fatto subito, e dimostra che apprezzate la loro decisione di fare una donazione; potrebbe anche predisporli a sostenere nuovamente l'associazione. </a:t>
            </a: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CO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fr-F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Informazioni</a:t>
            </a:r>
            <a:r>
              <a:rPr lang="fr-F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it-I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solo dovete dimostrare ai donatori che il loro contributo finanziario ha un impatto reale nel mondo, ma dovete anche far conoscere loro </a:t>
            </a:r>
            <a:r>
              <a:rPr lang="it-IT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l'impatto concreto </a:t>
            </a:r>
            <a:r>
              <a:rPr lang="it-I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 loro sostegno, attraverso rapporti di attività chiari e completi che lo evidenzino.</a:t>
            </a:r>
            <a:r>
              <a:rPr lang="fr-F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fr-F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Perseveranza</a:t>
            </a:r>
            <a:r>
              <a:rPr lang="fr-F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fr-F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pazienza</a:t>
            </a:r>
            <a:r>
              <a:rPr lang="fr-F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 vuole tempo per sviluppare una strategia di raccolta fondi efficace basata su un rapporto di fiducia con i donatori.</a:t>
            </a:r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6EBAF1B-6204-62DD-8E0D-3D6FC9E34424}"/>
              </a:ext>
            </a:extLst>
          </p:cNvPr>
          <p:cNvSpPr txBox="1"/>
          <p:nvPr/>
        </p:nvSpPr>
        <p:spPr>
          <a:xfrm>
            <a:off x="651600" y="896400"/>
            <a:ext cx="55465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Alcuni</a:t>
            </a:r>
            <a:r>
              <a:rPr lang="fr-FR" sz="2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principi</a:t>
            </a:r>
            <a:r>
              <a:rPr lang="fr-FR" sz="2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fondamentali</a:t>
            </a:r>
            <a:endParaRPr lang="es-ES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2BFAFE5B-7A09-ABE5-F863-EB9BC0892C7C}"/>
              </a:ext>
            </a:extLst>
          </p:cNvPr>
          <p:cNvGrpSpPr/>
          <p:nvPr/>
        </p:nvGrpSpPr>
        <p:grpSpPr>
          <a:xfrm>
            <a:off x="8573758" y="184666"/>
            <a:ext cx="3383058" cy="828258"/>
            <a:chOff x="8573758" y="184666"/>
            <a:chExt cx="3383058" cy="828258"/>
          </a:xfrm>
        </p:grpSpPr>
        <p:pic>
          <p:nvPicPr>
            <p:cNvPr id="26" name="Image 6">
              <a:extLst>
                <a:ext uri="{FF2B5EF4-FFF2-40B4-BE49-F238E27FC236}">
                  <a16:creationId xmlns:a16="http://schemas.microsoft.com/office/drawing/2014/main" id="{A40DC2CB-874B-7BD3-E07A-80EDA38B3B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DFCFA"/>
                </a:clrFrom>
                <a:clrTo>
                  <a:srgbClr val="FDFCFA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554" y="184666"/>
              <a:ext cx="871262" cy="828258"/>
            </a:xfrm>
            <a:prstGeom prst="rect">
              <a:avLst/>
            </a:prstGeom>
          </p:spPr>
        </p:pic>
        <p:grpSp>
          <p:nvGrpSpPr>
            <p:cNvPr id="27" name="Groupe 26">
              <a:extLst>
                <a:ext uri="{FF2B5EF4-FFF2-40B4-BE49-F238E27FC236}">
                  <a16:creationId xmlns:a16="http://schemas.microsoft.com/office/drawing/2014/main" id="{669EEA93-D3BF-94BF-A468-3F5C39D76540}"/>
                </a:ext>
              </a:extLst>
            </p:cNvPr>
            <p:cNvGrpSpPr/>
            <p:nvPr/>
          </p:nvGrpSpPr>
          <p:grpSpPr>
            <a:xfrm>
              <a:off x="8573758" y="283523"/>
              <a:ext cx="2435865" cy="394295"/>
              <a:chOff x="8573758" y="204500"/>
              <a:chExt cx="2435865" cy="394295"/>
            </a:xfrm>
          </p:grpSpPr>
          <p:sp>
            <p:nvSpPr>
              <p:cNvPr id="28" name="CuadroTexto 6">
                <a:extLst>
                  <a:ext uri="{FF2B5EF4-FFF2-40B4-BE49-F238E27FC236}">
                    <a16:creationId xmlns:a16="http://schemas.microsoft.com/office/drawing/2014/main" id="{60DCABA4-6545-ABA6-C049-6F3D047FC293}"/>
                  </a:ext>
                </a:extLst>
              </p:cNvPr>
              <p:cNvSpPr txBox="1"/>
              <p:nvPr/>
            </p:nvSpPr>
            <p:spPr>
              <a:xfrm>
                <a:off x="8573758" y="204500"/>
                <a:ext cx="2435865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Raccolta</a:t>
                </a:r>
                <a:r>
                  <a:rPr lang="fr-FR" sz="1600" b="1" i="1" kern="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fondi</a:t>
                </a:r>
                <a:endParaRPr lang="fr-FR" sz="1600" i="1" dirty="0"/>
              </a:p>
            </p:txBody>
          </p:sp>
          <p:cxnSp>
            <p:nvCxnSpPr>
              <p:cNvPr id="29" name="Conector recto 7">
                <a:extLst>
                  <a:ext uri="{FF2B5EF4-FFF2-40B4-BE49-F238E27FC236}">
                    <a16:creationId xmlns:a16="http://schemas.microsoft.com/office/drawing/2014/main" id="{C8A0E526-6519-C8D7-96AF-83B53DE510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92444" y="598795"/>
                <a:ext cx="2241248" cy="0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459475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C1C4FD65-3E99-2AD6-01A3-C1B6428869B2}"/>
              </a:ext>
            </a:extLst>
          </p:cNvPr>
          <p:cNvSpPr txBox="1"/>
          <p:nvPr/>
        </p:nvSpPr>
        <p:spPr>
          <a:xfrm>
            <a:off x="650691" y="896288"/>
            <a:ext cx="8153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Sviluppare</a:t>
            </a:r>
            <a:r>
              <a:rPr lang="fr-FR" sz="2400" b="1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</a:t>
            </a:r>
            <a:r>
              <a:rPr lang="fr-FR" sz="2400" b="1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strategia</a:t>
            </a:r>
            <a:r>
              <a:rPr lang="fr-FR" sz="2400" b="1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raccolta</a:t>
            </a:r>
            <a:r>
              <a:rPr lang="fr-FR" sz="2400" b="1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fondi</a:t>
            </a:r>
            <a:r>
              <a:rPr lang="fr-FR" sz="2400" b="1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efficace</a:t>
            </a:r>
            <a:endParaRPr lang="fr-FR" sz="2400" dirty="0">
              <a:solidFill>
                <a:srgbClr val="C00000"/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1838B93-6F63-89A7-39E4-094DC48178F6}"/>
              </a:ext>
            </a:extLst>
          </p:cNvPr>
          <p:cNvSpPr txBox="1"/>
          <p:nvPr/>
        </p:nvSpPr>
        <p:spPr>
          <a:xfrm>
            <a:off x="994598" y="1517968"/>
            <a:ext cx="10575743" cy="1418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dirty="0"/>
              <a:t>Sulla base di un piano strategico generale, un </a:t>
            </a:r>
            <a:r>
              <a:rPr lang="it-IT" b="1" dirty="0"/>
              <a:t>team speciale </a:t>
            </a:r>
            <a:r>
              <a:rPr lang="it-IT" dirty="0"/>
              <a:t>dovrebbe essere responsabile dello sviluppo e del coordinamento di una strategia di raccolta fondi, </a:t>
            </a:r>
            <a:r>
              <a:rPr lang="fr-FR" dirty="0"/>
              <a:t>e </a:t>
            </a:r>
            <a:r>
              <a:rPr lang="fr-FR" dirty="0" err="1"/>
              <a:t>coordinare</a:t>
            </a:r>
            <a:r>
              <a:rPr lang="fr-FR" dirty="0"/>
              <a:t> </a:t>
            </a:r>
            <a:r>
              <a:rPr lang="fr-FR" b="1" dirty="0" err="1"/>
              <a:t>una</a:t>
            </a:r>
            <a:r>
              <a:rPr lang="fr-FR" b="1" dirty="0"/>
              <a:t> </a:t>
            </a:r>
            <a:r>
              <a:rPr lang="fr-FR" b="1" dirty="0" err="1"/>
              <a:t>strategia</a:t>
            </a:r>
            <a:r>
              <a:rPr lang="fr-FR" b="1" dirty="0"/>
              <a:t> di </a:t>
            </a:r>
            <a:r>
              <a:rPr lang="fr-FR" b="1" dirty="0" err="1"/>
              <a:t>raccolta</a:t>
            </a:r>
            <a:r>
              <a:rPr lang="fr-FR" b="1" dirty="0"/>
              <a:t> </a:t>
            </a:r>
            <a:r>
              <a:rPr lang="fr-FR" b="1" dirty="0" err="1"/>
              <a:t>fondi</a:t>
            </a:r>
            <a:r>
              <a:rPr lang="fr-FR" dirty="0"/>
              <a:t>,</a:t>
            </a:r>
            <a:r>
              <a:rPr lang="fr-FR" b="1" dirty="0"/>
              <a:t> </a:t>
            </a:r>
            <a:r>
              <a:rPr lang="it-IT" dirty="0"/>
              <a:t>con obiettivi, risultati attesi e quantità di fondi da raccogliere per raggiungere tali obiettivi.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indent="-180975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Fasi da seguire per sviluppare una strategia di raccolta fondi</a:t>
            </a:r>
            <a:endParaRPr lang="fr-F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50CEC6E0-9A02-8082-0279-28BF647F37F7}"/>
              </a:ext>
            </a:extLst>
          </p:cNvPr>
          <p:cNvSpPr txBox="1">
            <a:spLocks/>
          </p:cNvSpPr>
          <p:nvPr/>
        </p:nvSpPr>
        <p:spPr>
          <a:xfrm>
            <a:off x="1235075" y="3014255"/>
            <a:ext cx="10290175" cy="329702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accent4"/>
              </a:buClr>
            </a:pPr>
            <a:r>
              <a:rPr lang="fr-FR" sz="1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Fase</a:t>
            </a:r>
            <a:r>
              <a:rPr lang="es-ES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1-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Missione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obiettivi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dell’organizzazione</a:t>
            </a:r>
            <a:r>
              <a:rPr lang="fr-FR" sz="17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devono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costituire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base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strategia</a:t>
            </a:r>
            <a:endParaRPr lang="fr-FR" sz="1700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4"/>
              </a:buClr>
            </a:pPr>
            <a:r>
              <a:rPr lang="fr-FR" sz="1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Fase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2-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Influenze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interne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esterne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SWOT (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Forze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Debolezze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Opportunità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Minacce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Permette di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avere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un’idea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delle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opportunità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degli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eventuali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inconvenienti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tenere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fr-FR" sz="1700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4"/>
              </a:buClr>
            </a:pPr>
            <a:r>
              <a:rPr lang="fr-FR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Fase</a:t>
            </a:r>
            <a:r>
              <a:rPr lang="fr-F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Obietti</a:t>
            </a:r>
            <a:r>
              <a:rPr lang="fr-FR" sz="17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della raccolta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fondi</a:t>
            </a:r>
            <a:r>
              <a:rPr lang="fr-FR" sz="17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ossono</a:t>
            </a:r>
            <a:r>
              <a:rPr lang="it-IT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essere identificati sulla base delle esigenze dell'associazione e dei risultati dell'analisi SWOT. 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Permettono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identificare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 </a:t>
            </a:r>
            <a:r>
              <a:rPr lang="fr-FR" sz="17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priorità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dell’associazione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1700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4"/>
              </a:buClr>
            </a:pPr>
            <a:r>
              <a:rPr lang="fr-FR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Fase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4- Tipi di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donatori</a:t>
            </a:r>
            <a:endParaRPr lang="fr-FR" sz="1700" i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4"/>
              </a:buClr>
            </a:pPr>
            <a:r>
              <a:rPr lang="fr-FR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Fase</a:t>
            </a:r>
            <a:r>
              <a:rPr lang="fr-F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5-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Metodi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raccolta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fondi</a:t>
            </a:r>
            <a:r>
              <a:rPr lang="fr-FR" sz="17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ono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decisi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funzione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degli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obiettivi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donatori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disponibili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della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durata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della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7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raccolta</a:t>
            </a:r>
            <a:r>
              <a:rPr lang="fr-FR" sz="17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17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Clr>
                <a:schemeClr val="accent4"/>
              </a:buClr>
            </a:pPr>
            <a:r>
              <a:rPr lang="fr-FR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Fase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6- </a:t>
            </a:r>
            <a:r>
              <a:rPr lang="fr-FR" sz="17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Risorse</a:t>
            </a:r>
            <a:r>
              <a:rPr lang="fr-FR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budget : </a:t>
            </a:r>
            <a:r>
              <a:rPr lang="it-IT" sz="17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calcolare le risorse umane, materiali e finanziarie necessarie e redigere un budget; essere realistici e tenere conto di eventuali rischi</a:t>
            </a:r>
            <a:r>
              <a:rPr lang="it-IT" sz="17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17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0D3163EB-DA70-ECB0-9A87-FCDE459C4170}"/>
              </a:ext>
            </a:extLst>
          </p:cNvPr>
          <p:cNvGrpSpPr/>
          <p:nvPr/>
        </p:nvGrpSpPr>
        <p:grpSpPr>
          <a:xfrm>
            <a:off x="8573758" y="184666"/>
            <a:ext cx="3383058" cy="828258"/>
            <a:chOff x="8573758" y="184666"/>
            <a:chExt cx="3383058" cy="828258"/>
          </a:xfrm>
        </p:grpSpPr>
        <p:pic>
          <p:nvPicPr>
            <p:cNvPr id="8" name="Image 6">
              <a:extLst>
                <a:ext uri="{FF2B5EF4-FFF2-40B4-BE49-F238E27FC236}">
                  <a16:creationId xmlns:a16="http://schemas.microsoft.com/office/drawing/2014/main" id="{14D2E8A8-2D2E-45E5-2512-CF7046F308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DFCFA"/>
                </a:clrFrom>
                <a:clrTo>
                  <a:srgbClr val="FDFCFA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554" y="184666"/>
              <a:ext cx="871262" cy="828258"/>
            </a:xfrm>
            <a:prstGeom prst="rect">
              <a:avLst/>
            </a:prstGeom>
          </p:spPr>
        </p:pic>
        <p:grpSp>
          <p:nvGrpSpPr>
            <p:cNvPr id="9" name="Groupe 8">
              <a:extLst>
                <a:ext uri="{FF2B5EF4-FFF2-40B4-BE49-F238E27FC236}">
                  <a16:creationId xmlns:a16="http://schemas.microsoft.com/office/drawing/2014/main" id="{E15AFFF3-8CFA-8C97-E529-D090723AE2FB}"/>
                </a:ext>
              </a:extLst>
            </p:cNvPr>
            <p:cNvGrpSpPr/>
            <p:nvPr/>
          </p:nvGrpSpPr>
          <p:grpSpPr>
            <a:xfrm>
              <a:off x="8573758" y="283523"/>
              <a:ext cx="2435865" cy="394295"/>
              <a:chOff x="8573758" y="204500"/>
              <a:chExt cx="2435865" cy="394295"/>
            </a:xfrm>
          </p:grpSpPr>
          <p:sp>
            <p:nvSpPr>
              <p:cNvPr id="10" name="CuadroTexto 6">
                <a:extLst>
                  <a:ext uri="{FF2B5EF4-FFF2-40B4-BE49-F238E27FC236}">
                    <a16:creationId xmlns:a16="http://schemas.microsoft.com/office/drawing/2014/main" id="{D5463C87-A79D-5F8A-757F-CB044C0567F7}"/>
                  </a:ext>
                </a:extLst>
              </p:cNvPr>
              <p:cNvSpPr txBox="1"/>
              <p:nvPr/>
            </p:nvSpPr>
            <p:spPr>
              <a:xfrm>
                <a:off x="8573758" y="204500"/>
                <a:ext cx="2435865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Raccolta</a:t>
                </a:r>
                <a:r>
                  <a:rPr lang="fr-FR" sz="1600" b="1" i="1" kern="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fondi</a:t>
                </a:r>
                <a:endParaRPr lang="fr-FR" sz="1600" i="1" dirty="0"/>
              </a:p>
            </p:txBody>
          </p:sp>
          <p:cxnSp>
            <p:nvCxnSpPr>
              <p:cNvPr id="11" name="Conector recto 7">
                <a:extLst>
                  <a:ext uri="{FF2B5EF4-FFF2-40B4-BE49-F238E27FC236}">
                    <a16:creationId xmlns:a16="http://schemas.microsoft.com/office/drawing/2014/main" id="{AC20A382-C49D-5826-1110-EB13B0FE7E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92444" y="598795"/>
                <a:ext cx="2241248" cy="0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98881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uadroTexto 18">
            <a:extLst>
              <a:ext uri="{FF2B5EF4-FFF2-40B4-BE49-F238E27FC236}">
                <a16:creationId xmlns:a16="http://schemas.microsoft.com/office/drawing/2014/main" id="{1A3D6738-4CF3-624F-3C25-CFC8C4CA97EA}"/>
              </a:ext>
            </a:extLst>
          </p:cNvPr>
          <p:cNvSpPr txBox="1"/>
          <p:nvPr/>
        </p:nvSpPr>
        <p:spPr>
          <a:xfrm>
            <a:off x="651600" y="896400"/>
            <a:ext cx="8153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Stabilire</a:t>
            </a:r>
            <a:r>
              <a:rPr lang="fr-FR" sz="2400" b="1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</a:t>
            </a:r>
            <a:r>
              <a:rPr lang="fr-FR" sz="2400" b="1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relazione</a:t>
            </a:r>
            <a:r>
              <a:rPr lang="fr-FR" sz="2400" b="1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 i </a:t>
            </a:r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donatori</a:t>
            </a:r>
            <a:endParaRPr lang="es-ES" sz="2400" b="1" kern="1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Marcador de texto 2">
            <a:extLst>
              <a:ext uri="{FF2B5EF4-FFF2-40B4-BE49-F238E27FC236}">
                <a16:creationId xmlns:a16="http://schemas.microsoft.com/office/drawing/2014/main" id="{D813A74C-C485-6675-0035-2C644690C419}"/>
              </a:ext>
            </a:extLst>
          </p:cNvPr>
          <p:cNvSpPr txBox="1">
            <a:spLocks/>
          </p:cNvSpPr>
          <p:nvPr/>
        </p:nvSpPr>
        <p:spPr>
          <a:xfrm>
            <a:off x="1295400" y="2942215"/>
            <a:ext cx="10284466" cy="381988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lvl="0" indent="-266700" algn="just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Calibri" panose="020F0502020204030204" pitchFamily="34" charset="0"/>
              <a:buChar char="–"/>
            </a:pPr>
            <a:r>
              <a:rPr lang="fr-FR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fr-FR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singoli</a:t>
            </a:r>
            <a:r>
              <a:rPr lang="fr-FR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volontari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membri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personale,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familiari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amici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vecchi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membri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66700" lvl="0" indent="-266700" algn="just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Calibri" panose="020F0502020204030204" pitchFamily="34" charset="0"/>
              <a:buChar char="–"/>
            </a:pPr>
            <a:r>
              <a:rPr lang="fr-FR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fr-FR" sz="16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Autorità</a:t>
            </a:r>
            <a:r>
              <a:rPr lang="fr-FR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fr-FR" sz="16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Amministrazioni</a:t>
            </a:r>
            <a:r>
              <a:rPr lang="fr-FR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locali</a:t>
            </a:r>
            <a:r>
              <a:rPr lang="fr-FR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finanziano</a:t>
            </a:r>
            <a:r>
              <a:rPr lang="fr-FR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fr-FR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collaborano</a:t>
            </a:r>
            <a:r>
              <a:rPr lang="fr-FR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fr-FR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programmi</a:t>
            </a:r>
            <a:r>
              <a:rPr lang="fr-FR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fr-FR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promozione</a:t>
            </a:r>
            <a:r>
              <a:rPr lang="fr-FR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66700" lvl="0" indent="-266700" algn="just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Calibri" panose="020F0502020204030204" pitchFamily="34" charset="0"/>
              <a:buChar char="–"/>
            </a:pPr>
            <a:r>
              <a:rPr lang="fr-FR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fr-FR" sz="16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imprese</a:t>
            </a:r>
            <a:r>
              <a:rPr lang="fr-FR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locali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nazionali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internazionali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possono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fare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donazioni</a:t>
            </a:r>
            <a:r>
              <a:rPr lang="fr-FR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denaro</a:t>
            </a:r>
            <a:r>
              <a:rPr lang="fr-FR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 </a:t>
            </a:r>
            <a:r>
              <a:rPr lang="fr-FR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natura</a:t>
            </a:r>
            <a:r>
              <a:rPr lang="fr-FR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it-IT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competenze. È possibile concludere accordi di sponsorizzazione.</a:t>
            </a:r>
            <a:endParaRPr lang="fr-FR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lvl="0" indent="-266700" algn="just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Calibri" panose="020F0502020204030204" pitchFamily="34" charset="0"/>
              <a:buChar char="–"/>
            </a:pPr>
            <a:r>
              <a:rPr lang="fr-FR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fr-FR" sz="16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Nazioni</a:t>
            </a:r>
            <a:r>
              <a:rPr lang="fr-FR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Unite</a:t>
            </a:r>
            <a:r>
              <a:rPr lang="fr-FR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le </a:t>
            </a:r>
            <a:r>
              <a:rPr lang="fr-FR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organizzazioni</a:t>
            </a:r>
            <a:r>
              <a:rPr lang="fr-FR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collegate</a:t>
            </a:r>
            <a:r>
              <a:rPr lang="fr-FR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(UNICEF, PNUD, UNFPA, UNESCO, OMS): </a:t>
            </a:r>
            <a:r>
              <a:rPr lang="fr-FR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fornisco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importanti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finanziamenti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tutto</a:t>
            </a:r>
            <a:r>
              <a:rPr lang="fr-FR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 </a:t>
            </a:r>
            <a:r>
              <a:rPr lang="fr-FR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mondo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marL="266700" lvl="0" indent="-266700" algn="just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Calibri" panose="020F0502020204030204" pitchFamily="34" charset="0"/>
              <a:buChar char="–"/>
            </a:pPr>
            <a:r>
              <a:rPr lang="fr-FR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fr-FR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Fondi</a:t>
            </a:r>
            <a:r>
              <a:rPr lang="fr-FR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europei</a:t>
            </a:r>
            <a:r>
              <a:rPr lang="fr-FR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fr-FR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Commissione</a:t>
            </a:r>
            <a:r>
              <a:rPr lang="fr-FR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Europea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finanzia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importanti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programmi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paesi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via di </a:t>
            </a:r>
            <a:r>
              <a:rPr lang="fr-FR" sz="1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sviluppo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Tuttavia, i progetti che finanzia richiedono una notevole capacità di gestione.</a:t>
            </a:r>
            <a:endParaRPr lang="fr-FR" sz="1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lvl="0" indent="-266700" algn="just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Calibri" panose="020F0502020204030204" pitchFamily="34" charset="0"/>
              <a:buChar char="–"/>
            </a:pPr>
            <a:r>
              <a:rPr lang="fr-FR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fr-FR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Fondazioni</a:t>
            </a:r>
            <a:r>
              <a:rPr lang="fr-FR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it-IT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forniscono sovvenzioni a organizzazioni e cause specifiche. 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66700" indent="-266700" algn="just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Calibri" panose="020F0502020204030204" pitchFamily="34" charset="0"/>
              <a:buChar char="–"/>
            </a:pPr>
            <a:r>
              <a:rPr lang="fr-FR" sz="16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Organizzazioni</a:t>
            </a:r>
            <a:r>
              <a:rPr lang="fr-FR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fr-FR" sz="16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governative</a:t>
            </a:r>
            <a:r>
              <a:rPr lang="fr-FR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internazionali</a:t>
            </a:r>
            <a:r>
              <a:rPr lang="fr-FR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(OING) :</a:t>
            </a:r>
            <a:r>
              <a:rPr lang="fr-FR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alcune</a:t>
            </a:r>
            <a:r>
              <a:rPr lang="fr-FR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sostengono</a:t>
            </a:r>
            <a:r>
              <a:rPr lang="fr-FR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progetti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16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6700" lvl="0" indent="-266700" algn="just">
              <a:lnSpc>
                <a:spcPct val="107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Calibri" panose="020F0502020204030204" pitchFamily="34" charset="0"/>
              <a:buChar char="–"/>
            </a:pPr>
            <a:r>
              <a:rPr lang="fr-FR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</a:t>
            </a:r>
            <a:r>
              <a:rPr lang="fr-FR" sz="16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fr-FR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</a:t>
            </a:r>
            <a:r>
              <a:rPr lang="fr-FR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vincenziani</a:t>
            </a:r>
            <a:r>
              <a:rPr lang="fr-FR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locali</a:t>
            </a:r>
            <a:r>
              <a:rPr lang="fr-FR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sz="1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Famiglia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Vincenziana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vari </a:t>
            </a:r>
            <a:r>
              <a:rPr lang="fr-FR" sz="1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gruppi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AIC </a:t>
            </a:r>
            <a:r>
              <a:rPr lang="it-IT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talvolta sostengono progetti in cui sono coinvolti anche loro.</a:t>
            </a:r>
            <a:endParaRPr lang="fr-FR" sz="16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491C6C9-7EFF-18EC-06F6-9013CFF15678}"/>
              </a:ext>
            </a:extLst>
          </p:cNvPr>
          <p:cNvSpPr txBox="1"/>
          <p:nvPr/>
        </p:nvSpPr>
        <p:spPr>
          <a:xfrm>
            <a:off x="830336" y="1523685"/>
            <a:ext cx="10740005" cy="1418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it-IT" dirty="0"/>
              <a:t>Stabilire relazioni di fiducia stabili e durature con i donatori richiede tempo, ma garantisce finanziamenti regolari a lungo termine.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fr-F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raggiungere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questo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obiettivo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c’è </a:t>
            </a:r>
            <a:r>
              <a:rPr lang="fr-F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bisogno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fr-F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pazienza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gratitudine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fr-F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diffusione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d’</a:t>
            </a:r>
            <a:r>
              <a:rPr lang="fr-F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informazioni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180975" indent="-180975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Ecco </a:t>
            </a:r>
            <a:r>
              <a:rPr lang="fr-F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alcuni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tipi di </a:t>
            </a:r>
            <a:r>
              <a:rPr lang="fr-F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donatori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s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2C4F055A-2803-704C-BBEB-6E57E7A6B394}"/>
              </a:ext>
            </a:extLst>
          </p:cNvPr>
          <p:cNvGrpSpPr/>
          <p:nvPr/>
        </p:nvGrpSpPr>
        <p:grpSpPr>
          <a:xfrm>
            <a:off x="8573758" y="184666"/>
            <a:ext cx="3383058" cy="828258"/>
            <a:chOff x="8573758" y="184666"/>
            <a:chExt cx="3383058" cy="828258"/>
          </a:xfrm>
        </p:grpSpPr>
        <p:pic>
          <p:nvPicPr>
            <p:cNvPr id="9" name="Image 6">
              <a:extLst>
                <a:ext uri="{FF2B5EF4-FFF2-40B4-BE49-F238E27FC236}">
                  <a16:creationId xmlns:a16="http://schemas.microsoft.com/office/drawing/2014/main" id="{63770679-B4FD-BF82-844D-DCED5F9864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DFCFA"/>
                </a:clrFrom>
                <a:clrTo>
                  <a:srgbClr val="FDFCFA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554" y="184666"/>
              <a:ext cx="871262" cy="828258"/>
            </a:xfrm>
            <a:prstGeom prst="rect">
              <a:avLst/>
            </a:prstGeom>
          </p:spPr>
        </p:pic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id="{72870C44-659A-D346-67AC-1944E6D4B58B}"/>
                </a:ext>
              </a:extLst>
            </p:cNvPr>
            <p:cNvGrpSpPr/>
            <p:nvPr/>
          </p:nvGrpSpPr>
          <p:grpSpPr>
            <a:xfrm>
              <a:off x="8573758" y="283523"/>
              <a:ext cx="2435865" cy="394295"/>
              <a:chOff x="8573758" y="204500"/>
              <a:chExt cx="2435865" cy="394295"/>
            </a:xfrm>
          </p:grpSpPr>
          <p:sp>
            <p:nvSpPr>
              <p:cNvPr id="11" name="CuadroTexto 6">
                <a:extLst>
                  <a:ext uri="{FF2B5EF4-FFF2-40B4-BE49-F238E27FC236}">
                    <a16:creationId xmlns:a16="http://schemas.microsoft.com/office/drawing/2014/main" id="{E7BE3568-B169-E9D6-ACB3-EFBA73AACAD7}"/>
                  </a:ext>
                </a:extLst>
              </p:cNvPr>
              <p:cNvSpPr txBox="1"/>
              <p:nvPr/>
            </p:nvSpPr>
            <p:spPr>
              <a:xfrm>
                <a:off x="8573758" y="204500"/>
                <a:ext cx="2435865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Raccolta</a:t>
                </a:r>
                <a:r>
                  <a:rPr lang="fr-FR" sz="1600" b="1" i="1" kern="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fondi</a:t>
                </a:r>
                <a:endParaRPr lang="fr-FR" sz="1600" i="1" dirty="0"/>
              </a:p>
            </p:txBody>
          </p:sp>
          <p:cxnSp>
            <p:nvCxnSpPr>
              <p:cNvPr id="21" name="Conector recto 7">
                <a:extLst>
                  <a:ext uri="{FF2B5EF4-FFF2-40B4-BE49-F238E27FC236}">
                    <a16:creationId xmlns:a16="http://schemas.microsoft.com/office/drawing/2014/main" id="{2E86A46A-517F-938D-B367-6607985905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92444" y="598795"/>
                <a:ext cx="2241248" cy="0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110056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96EBAF1B-6204-62DD-8E0D-3D6FC9E34424}"/>
              </a:ext>
            </a:extLst>
          </p:cNvPr>
          <p:cNvSpPr txBox="1"/>
          <p:nvPr/>
        </p:nvSpPr>
        <p:spPr>
          <a:xfrm>
            <a:off x="3755877" y="777924"/>
            <a:ext cx="4680246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ts val="1300"/>
            </a:pPr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tività</a:t>
            </a:r>
            <a:r>
              <a:rPr lang="fr-FR" sz="2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generatrici</a:t>
            </a:r>
            <a:r>
              <a:rPr lang="fr-FR" sz="2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reddito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B7DA20A9-9572-4FFC-793B-570C1A5ABC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406439"/>
              </p:ext>
            </p:extLst>
          </p:nvPr>
        </p:nvGraphicFramePr>
        <p:xfrm>
          <a:off x="429599" y="1423330"/>
          <a:ext cx="11377218" cy="50843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5068">
                  <a:extLst>
                    <a:ext uri="{9D8B030D-6E8A-4147-A177-3AD203B41FA5}">
                      <a16:colId xmlns:a16="http://schemas.microsoft.com/office/drawing/2014/main" val="4213543343"/>
                    </a:ext>
                  </a:extLst>
                </a:gridCol>
                <a:gridCol w="3714044">
                  <a:extLst>
                    <a:ext uri="{9D8B030D-6E8A-4147-A177-3AD203B41FA5}">
                      <a16:colId xmlns:a16="http://schemas.microsoft.com/office/drawing/2014/main" val="3034820563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3149557703"/>
                    </a:ext>
                  </a:extLst>
                </a:gridCol>
                <a:gridCol w="1962906">
                  <a:extLst>
                    <a:ext uri="{9D8B030D-6E8A-4147-A177-3AD203B41FA5}">
                      <a16:colId xmlns:a16="http://schemas.microsoft.com/office/drawing/2014/main" val="2305277302"/>
                    </a:ext>
                  </a:extLst>
                </a:gridCol>
              </a:tblGrid>
              <a:tr h="4619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VENDITE</a:t>
                      </a:r>
                      <a:endParaRPr lang="es-ES" sz="18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36" marR="48336" marT="0" marB="0" anchor="ctr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EVENTI </a:t>
                      </a:r>
                      <a:endParaRPr lang="es-ES" sz="18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36" marR="48336" marT="0" marB="0" anchor="ctr">
                    <a:lnT w="12700" cmpd="sng">
                      <a:noFill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ES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36" marR="483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ALTRO</a:t>
                      </a:r>
                      <a:endParaRPr lang="es-ES" sz="1800" kern="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36" marR="48336" marT="0" marB="0" anchor="ctr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12784"/>
                  </a:ext>
                </a:extLst>
              </a:tr>
              <a:tr h="4622450">
                <a:tc>
                  <a:txBody>
                    <a:bodyPr/>
                    <a:lstStyle/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Donazioni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 di 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cibo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 o 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regali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Biglietti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 per 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teatro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danza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cinema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Adesivi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/badge</a:t>
                      </a: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T-shirts, penne e 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borse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 con il logo o il nome 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dell’associazione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Lanterne e 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rosari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Oggetti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 d’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artigianato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Articoli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 di marca</a:t>
                      </a: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Torte 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virtuali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Torte/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biscotti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Ricettari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Vestiti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 di seconda 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mano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Biglietti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Natalizi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Lavori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 a 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maglia</a:t>
                      </a:r>
                      <a:r>
                        <a:rPr lang="fr-FR" sz="1500" b="0" kern="100" noProof="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cucito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0975" lvl="0" indent="-180975">
                        <a:lnSpc>
                          <a:spcPct val="100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b="0" kern="100" noProof="0" dirty="0" err="1">
                          <a:solidFill>
                            <a:schemeClr val="tx1"/>
                          </a:solidFill>
                          <a:effectLst/>
                        </a:rPr>
                        <a:t>Candele</a:t>
                      </a:r>
                      <a:endParaRPr lang="fr-FR" sz="1500" b="0" kern="100" noProof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7160" marR="137160" marT="137160" marB="137160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 err="1">
                          <a:effectLst/>
                        </a:rPr>
                        <a:t>Banchetti</a:t>
                      </a:r>
                      <a:r>
                        <a:rPr lang="fr-FR" sz="1500" kern="100" noProof="0" dirty="0">
                          <a:effectLst/>
                        </a:rPr>
                        <a:t> di </a:t>
                      </a:r>
                      <a:r>
                        <a:rPr lang="fr-FR" sz="1500" kern="100" noProof="0" dirty="0" err="1">
                          <a:effectLst/>
                        </a:rPr>
                        <a:t>solidarietà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>
                          <a:effectLst/>
                        </a:rPr>
                        <a:t>Bingo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 err="1">
                          <a:effectLst/>
                        </a:rPr>
                        <a:t>Cerimonie</a:t>
                      </a:r>
                      <a:r>
                        <a:rPr lang="fr-FR" sz="1500" kern="100" noProof="0" dirty="0">
                          <a:effectLst/>
                        </a:rPr>
                        <a:t> di </a:t>
                      </a:r>
                      <a:r>
                        <a:rPr lang="fr-FR" sz="1500" kern="100" noProof="0" dirty="0" err="1">
                          <a:effectLst/>
                        </a:rPr>
                        <a:t>premiazione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>
                          <a:effectLst/>
                        </a:rPr>
                        <a:t>Cocktail/</a:t>
                      </a:r>
                      <a:r>
                        <a:rPr lang="fr-FR" sz="1500" kern="100" noProof="0" dirty="0" err="1">
                          <a:effectLst/>
                        </a:rPr>
                        <a:t>mostre</a:t>
                      </a:r>
                      <a:r>
                        <a:rPr lang="fr-FR" sz="1500" kern="100" noProof="0" dirty="0">
                          <a:effectLst/>
                        </a:rPr>
                        <a:t> /</a:t>
                      </a:r>
                      <a:r>
                        <a:rPr lang="fr-FR" sz="1500" kern="100" noProof="0" dirty="0" err="1">
                          <a:effectLst/>
                        </a:rPr>
                        <a:t>vendite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d’arte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>
                          <a:effectLst/>
                        </a:rPr>
                        <a:t>Concerti di </a:t>
                      </a:r>
                      <a:r>
                        <a:rPr lang="fr-FR" sz="1500" kern="100" noProof="0" dirty="0" err="1">
                          <a:effectLst/>
                        </a:rPr>
                        <a:t>musica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>
                          <a:effectLst/>
                        </a:rPr>
                        <a:t>Concerti d </a:t>
                      </a:r>
                      <a:r>
                        <a:rPr lang="fr-FR" sz="1500" kern="100" noProof="0" dirty="0" err="1">
                          <a:effectLst/>
                        </a:rPr>
                        <a:t>beneficenza</a:t>
                      </a:r>
                      <a:r>
                        <a:rPr lang="fr-FR" sz="1500" kern="100" noProof="0" dirty="0">
                          <a:effectLst/>
                        </a:rPr>
                        <a:t>, in </a:t>
                      </a:r>
                      <a:r>
                        <a:rPr lang="fr-FR" sz="1500" kern="100" noProof="0" dirty="0" err="1">
                          <a:effectLst/>
                        </a:rPr>
                        <a:t>presenza</a:t>
                      </a:r>
                      <a:r>
                        <a:rPr lang="fr-FR" sz="1500" kern="100" noProof="0" dirty="0">
                          <a:effectLst/>
                        </a:rPr>
                        <a:t> o </a:t>
                      </a:r>
                      <a:r>
                        <a:rPr lang="fr-FR" sz="1500" kern="100" noProof="0" dirty="0" err="1">
                          <a:effectLst/>
                        </a:rPr>
                        <a:t>virtuali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 err="1">
                          <a:effectLst/>
                        </a:rPr>
                        <a:t>Sfilate</a:t>
                      </a:r>
                      <a:r>
                        <a:rPr lang="fr-FR" sz="1500" kern="100" noProof="0" dirty="0">
                          <a:effectLst/>
                        </a:rPr>
                        <a:t> di </a:t>
                      </a:r>
                      <a:r>
                        <a:rPr lang="fr-FR" sz="1500" kern="100" noProof="0" dirty="0" err="1">
                          <a:effectLst/>
                        </a:rPr>
                        <a:t>moda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 err="1">
                          <a:effectLst/>
                        </a:rPr>
                        <a:t>Eventi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sportivi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sponsorizzati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 err="1">
                          <a:effectLst/>
                        </a:rPr>
                        <a:t>Mostre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>
                          <a:effectLst/>
                        </a:rPr>
                        <a:t>Fiera di </a:t>
                      </a:r>
                      <a:r>
                        <a:rPr lang="fr-FR" sz="1500" kern="100" noProof="0" dirty="0" err="1">
                          <a:effectLst/>
                        </a:rPr>
                        <a:t>gastronomia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internazionale</a:t>
                      </a:r>
                      <a:r>
                        <a:rPr lang="fr-FR" sz="1500" kern="100" noProof="0" dirty="0">
                          <a:effectLst/>
                        </a:rPr>
                        <a:t>, </a:t>
                      </a:r>
                      <a:r>
                        <a:rPr lang="fr-FR" sz="1500" kern="100" noProof="0" dirty="0" err="1">
                          <a:effectLst/>
                        </a:rPr>
                        <a:t>piatti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tipici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nazionali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4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 err="1">
                          <a:effectLst/>
                        </a:rPr>
                        <a:t>Maratone</a:t>
                      </a:r>
                      <a:r>
                        <a:rPr lang="fr-FR" sz="1500" kern="100" noProof="0" dirty="0">
                          <a:effectLst/>
                        </a:rPr>
                        <a:t>, </a:t>
                      </a:r>
                      <a:r>
                        <a:rPr lang="fr-FR" sz="1500" kern="100" noProof="0" dirty="0" err="1">
                          <a:effectLst/>
                        </a:rPr>
                        <a:t>marce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</a:p>
                    <a:p>
                      <a:pPr marL="180975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  <a:defRPr/>
                      </a:pPr>
                      <a:r>
                        <a:rPr lang="fr-FR" sz="1500" kern="100" noProof="0" dirty="0" err="1">
                          <a:effectLst/>
                        </a:rPr>
                        <a:t>Organizzazione</a:t>
                      </a:r>
                      <a:r>
                        <a:rPr lang="fr-FR" sz="1500" kern="100" noProof="0" dirty="0">
                          <a:effectLst/>
                        </a:rPr>
                        <a:t> di </a:t>
                      </a:r>
                      <a:r>
                        <a:rPr lang="fr-FR" sz="1500" kern="100" noProof="0" dirty="0" err="1">
                          <a:effectLst/>
                        </a:rPr>
                        <a:t>pranzi</a:t>
                      </a:r>
                      <a:r>
                        <a:rPr lang="fr-FR" sz="1500" kern="100" noProof="0" dirty="0">
                          <a:effectLst/>
                        </a:rPr>
                        <a:t>/</a:t>
                      </a:r>
                      <a:r>
                        <a:rPr lang="fr-FR" sz="1500" kern="100" noProof="0" dirty="0" err="1">
                          <a:effectLst/>
                        </a:rPr>
                        <a:t>danze</a:t>
                      </a:r>
                      <a:r>
                        <a:rPr lang="fr-FR" sz="1500" kern="100" noProof="0" dirty="0">
                          <a:effectLst/>
                        </a:rPr>
                        <a:t> e </a:t>
                      </a:r>
                      <a:r>
                        <a:rPr lang="fr-FR" sz="1500" kern="100" noProof="0" dirty="0" err="1">
                          <a:effectLst/>
                        </a:rPr>
                        <a:t>vendita</a:t>
                      </a:r>
                      <a:r>
                        <a:rPr lang="fr-FR" sz="1500" kern="100" noProof="0" dirty="0">
                          <a:effectLst/>
                        </a:rPr>
                        <a:t> dei </a:t>
                      </a:r>
                      <a:r>
                        <a:rPr lang="fr-FR" sz="1500" kern="100" noProof="0" dirty="0" err="1">
                          <a:effectLst/>
                        </a:rPr>
                        <a:t>posti</a:t>
                      </a:r>
                      <a:r>
                        <a:rPr lang="fr-FR" sz="1500" kern="100" noProof="0" dirty="0">
                          <a:effectLst/>
                        </a:rPr>
                        <a:t> a </a:t>
                      </a:r>
                      <a:r>
                        <a:rPr lang="fr-FR" sz="1500" kern="100" noProof="0" dirty="0" err="1">
                          <a:effectLst/>
                        </a:rPr>
                        <a:t>tavola</a:t>
                      </a:r>
                      <a:endParaRPr lang="fr-FR" sz="1500" kern="100" noProof="0" dirty="0">
                        <a:effectLst/>
                      </a:endParaRPr>
                    </a:p>
                  </a:txBody>
                  <a:tcPr marL="137160" marR="137160" marT="137160" marB="137160">
                    <a:lnB w="12700" cmpd="sng"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  <a:defRPr/>
                      </a:pPr>
                      <a:r>
                        <a:rPr lang="fr-FR" sz="1500" kern="100" noProof="0" dirty="0">
                          <a:effectLst/>
                        </a:rPr>
                        <a:t>Gare di </a:t>
                      </a:r>
                      <a:r>
                        <a:rPr lang="fr-FR" sz="1500" kern="100" noProof="0" dirty="0" err="1">
                          <a:effectLst/>
                        </a:rPr>
                        <a:t>cucina</a:t>
                      </a:r>
                      <a:r>
                        <a:rPr lang="fr-FR" sz="1500" kern="100" noProof="0" dirty="0">
                          <a:effectLst/>
                        </a:rPr>
                        <a:t> o di </a:t>
                      </a:r>
                      <a:r>
                        <a:rPr lang="fr-FR" sz="1500" kern="100" noProof="0" dirty="0" err="1">
                          <a:effectLst/>
                        </a:rPr>
                        <a:t>pasticceria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sponsorizzate</a:t>
                      </a:r>
                      <a:r>
                        <a:rPr lang="fr-FR" sz="1500" kern="100" noProof="0" dirty="0">
                          <a:effectLst/>
                        </a:rPr>
                        <a:t> dal </a:t>
                      </a:r>
                      <a:r>
                        <a:rPr lang="fr-FR" sz="1500" kern="100" noProof="0" dirty="0" err="1">
                          <a:effectLst/>
                        </a:rPr>
                        <a:t>maggior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numero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possibile</a:t>
                      </a:r>
                      <a:r>
                        <a:rPr lang="fr-FR" sz="1500" kern="100" noProof="0" dirty="0">
                          <a:effectLst/>
                        </a:rPr>
                        <a:t> di </a:t>
                      </a:r>
                      <a:r>
                        <a:rPr lang="fr-FR" sz="1500" kern="100" noProof="0" dirty="0" err="1">
                          <a:effectLst/>
                        </a:rPr>
                        <a:t>aziende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private</a:t>
                      </a:r>
                      <a:r>
                        <a:rPr lang="fr-FR" sz="1500" kern="100" noProof="0" dirty="0">
                          <a:effectLst/>
                        </a:rPr>
                        <a:t>.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>
                          <a:effectLst/>
                        </a:rPr>
                        <a:t>Récital di </a:t>
                      </a:r>
                      <a:r>
                        <a:rPr lang="fr-FR" sz="1500" kern="100" noProof="0" dirty="0" err="1">
                          <a:effectLst/>
                        </a:rPr>
                        <a:t>poesia</a:t>
                      </a:r>
                      <a:r>
                        <a:rPr lang="fr-FR" sz="1500" kern="100" noProof="0" dirty="0">
                          <a:effectLst/>
                        </a:rPr>
                        <a:t> e di </a:t>
                      </a:r>
                      <a:r>
                        <a:rPr lang="fr-FR" sz="1500" kern="100" noProof="0" dirty="0" err="1">
                          <a:effectLst/>
                        </a:rPr>
                        <a:t>canzoni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>
                          <a:effectLst/>
                        </a:rPr>
                        <a:t>Tombola/</a:t>
                      </a:r>
                      <a:r>
                        <a:rPr lang="fr-FR" sz="1500" kern="100" noProof="0" dirty="0" err="1">
                          <a:effectLst/>
                        </a:rPr>
                        <a:t>lotterie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 err="1">
                          <a:effectLst/>
                        </a:rPr>
                        <a:t>Vendite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all’asta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 err="1">
                          <a:effectLst/>
                        </a:rPr>
                        <a:t>Serata</a:t>
                      </a:r>
                      <a:r>
                        <a:rPr lang="fr-FR" sz="1500" kern="100" noProof="0" dirty="0">
                          <a:effectLst/>
                        </a:rPr>
                        <a:t> Culturale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 err="1">
                          <a:effectLst/>
                        </a:rPr>
                        <a:t>Anteprime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cinematografiche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  <a:r>
                        <a:rPr lang="fr-FR" sz="1500" kern="100" noProof="0" dirty="0" err="1">
                          <a:effectLst/>
                        </a:rPr>
                        <a:t>sponsorizzate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500" kern="100" noProof="0" dirty="0">
                          <a:effectLst/>
                        </a:rPr>
                        <a:t> </a:t>
                      </a:r>
                      <a:endParaRPr lang="fr-FR" sz="150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160" marR="137160" marT="137160" marB="137160">
                    <a:lnB w="12700" cmpd="sng"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 err="1">
                          <a:effectLst/>
                        </a:rPr>
                        <a:t>Raccolte</a:t>
                      </a:r>
                      <a:r>
                        <a:rPr lang="fr-FR" sz="1500" kern="100" noProof="0" dirty="0">
                          <a:effectLst/>
                        </a:rPr>
                        <a:t> di offerte </a:t>
                      </a:r>
                      <a:r>
                        <a:rPr lang="fr-FR" sz="1500" kern="100" noProof="0" dirty="0" err="1">
                          <a:effectLst/>
                        </a:rPr>
                        <a:t>durante</a:t>
                      </a:r>
                      <a:r>
                        <a:rPr lang="fr-FR" sz="1500" kern="100" noProof="0" dirty="0">
                          <a:effectLst/>
                        </a:rPr>
                        <a:t> la </a:t>
                      </a:r>
                      <a:r>
                        <a:rPr lang="fr-FR" sz="1500" kern="100" noProof="0" dirty="0" err="1">
                          <a:effectLst/>
                        </a:rPr>
                        <a:t>messa</a:t>
                      </a:r>
                      <a:endParaRPr lang="fr-FR" sz="1500" kern="100" noProof="0" dirty="0">
                        <a:effectLst/>
                      </a:endParaRP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>
                          <a:effectLst/>
                        </a:rPr>
                        <a:t>Stampa e </a:t>
                      </a:r>
                      <a:r>
                        <a:rPr lang="fr-FR" sz="1500" kern="100" noProof="0" dirty="0" err="1">
                          <a:effectLst/>
                        </a:rPr>
                        <a:t>vendita</a:t>
                      </a:r>
                      <a:r>
                        <a:rPr lang="fr-FR" sz="1500" kern="100" noProof="0" dirty="0">
                          <a:effectLst/>
                        </a:rPr>
                        <a:t> di </a:t>
                      </a:r>
                      <a:r>
                        <a:rPr lang="fr-FR" sz="1500" kern="100" noProof="0" dirty="0" err="1">
                          <a:effectLst/>
                        </a:rPr>
                        <a:t>calendari</a:t>
                      </a:r>
                      <a:r>
                        <a:rPr lang="fr-FR" sz="1500" kern="100" noProof="0" dirty="0">
                          <a:effectLst/>
                        </a:rPr>
                        <a:t> con varie stampe </a:t>
                      </a:r>
                      <a:r>
                        <a:rPr lang="fr-FR" sz="1500" kern="100" noProof="0" dirty="0" err="1">
                          <a:effectLst/>
                        </a:rPr>
                        <a:t>fotografiche</a:t>
                      </a:r>
                      <a:r>
                        <a:rPr lang="fr-FR" sz="1500" kern="100" noProof="0" dirty="0">
                          <a:effectLst/>
                        </a:rPr>
                        <a:t> 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500" kern="100" noProof="0" dirty="0" err="1">
                          <a:effectLst/>
                        </a:rPr>
                        <a:t>Lavaggio</a:t>
                      </a:r>
                      <a:r>
                        <a:rPr lang="fr-FR" sz="1500" kern="100" noProof="0" dirty="0">
                          <a:effectLst/>
                        </a:rPr>
                        <a:t> auto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500" kern="100" noProof="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50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500" kern="1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500" b="1" i="1" kern="100" noProof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 TUTTE LE IDEE CHE VI VENGONO IN MENTE!</a:t>
                      </a:r>
                    </a:p>
                  </a:txBody>
                  <a:tcPr marL="137160" marR="137160" marT="137160" marB="137160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176827"/>
                  </a:ext>
                </a:extLst>
              </a:tr>
            </a:tbl>
          </a:graphicData>
        </a:graphic>
      </p:graphicFrame>
      <p:grpSp>
        <p:nvGrpSpPr>
          <p:cNvPr id="6" name="Groupe 5">
            <a:extLst>
              <a:ext uri="{FF2B5EF4-FFF2-40B4-BE49-F238E27FC236}">
                <a16:creationId xmlns:a16="http://schemas.microsoft.com/office/drawing/2014/main" id="{F89F28DC-3637-D028-E77E-53D1EF3EA1C5}"/>
              </a:ext>
            </a:extLst>
          </p:cNvPr>
          <p:cNvGrpSpPr/>
          <p:nvPr/>
        </p:nvGrpSpPr>
        <p:grpSpPr>
          <a:xfrm>
            <a:off x="8573758" y="184666"/>
            <a:ext cx="3383058" cy="828258"/>
            <a:chOff x="8573758" y="184666"/>
            <a:chExt cx="3383058" cy="828258"/>
          </a:xfrm>
        </p:grpSpPr>
        <p:pic>
          <p:nvPicPr>
            <p:cNvPr id="9" name="Image 6">
              <a:extLst>
                <a:ext uri="{FF2B5EF4-FFF2-40B4-BE49-F238E27FC236}">
                  <a16:creationId xmlns:a16="http://schemas.microsoft.com/office/drawing/2014/main" id="{38FD808B-748A-4F71-D7C7-7FBF64DE18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DFCFA"/>
                </a:clrFrom>
                <a:clrTo>
                  <a:srgbClr val="FDFCFA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554" y="184666"/>
              <a:ext cx="871262" cy="828258"/>
            </a:xfrm>
            <a:prstGeom prst="rect">
              <a:avLst/>
            </a:prstGeom>
          </p:spPr>
        </p:pic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98473E50-2366-0A92-3BA1-FA290C6429CE}"/>
                </a:ext>
              </a:extLst>
            </p:cNvPr>
            <p:cNvGrpSpPr/>
            <p:nvPr/>
          </p:nvGrpSpPr>
          <p:grpSpPr>
            <a:xfrm>
              <a:off x="8573758" y="283523"/>
              <a:ext cx="2435865" cy="394295"/>
              <a:chOff x="8573758" y="204500"/>
              <a:chExt cx="2435865" cy="394295"/>
            </a:xfrm>
          </p:grpSpPr>
          <p:sp>
            <p:nvSpPr>
              <p:cNvPr id="19" name="CuadroTexto 6">
                <a:extLst>
                  <a:ext uri="{FF2B5EF4-FFF2-40B4-BE49-F238E27FC236}">
                    <a16:creationId xmlns:a16="http://schemas.microsoft.com/office/drawing/2014/main" id="{587A7CB7-9A76-5389-51D9-E2E7D7FB61E8}"/>
                  </a:ext>
                </a:extLst>
              </p:cNvPr>
              <p:cNvSpPr txBox="1"/>
              <p:nvPr/>
            </p:nvSpPr>
            <p:spPr>
              <a:xfrm>
                <a:off x="8573758" y="204500"/>
                <a:ext cx="2435865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Raccolta</a:t>
                </a:r>
                <a:r>
                  <a:rPr lang="fr-FR" sz="1600" b="1" i="1" kern="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fondi</a:t>
                </a:r>
                <a:endParaRPr lang="fr-FR" sz="1600" i="1" dirty="0"/>
              </a:p>
            </p:txBody>
          </p:sp>
          <p:cxnSp>
            <p:nvCxnSpPr>
              <p:cNvPr id="20" name="Conector recto 7">
                <a:extLst>
                  <a:ext uri="{FF2B5EF4-FFF2-40B4-BE49-F238E27FC236}">
                    <a16:creationId xmlns:a16="http://schemas.microsoft.com/office/drawing/2014/main" id="{812FC005-09EE-5AEE-52C6-540A22841F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92444" y="598795"/>
                <a:ext cx="2241248" cy="0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619955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2">
            <a:extLst>
              <a:ext uri="{FF2B5EF4-FFF2-40B4-BE49-F238E27FC236}">
                <a16:creationId xmlns:a16="http://schemas.microsoft.com/office/drawing/2014/main" id="{020CA2A6-1E0F-ECC3-99BC-75A426C26848}"/>
              </a:ext>
            </a:extLst>
          </p:cNvPr>
          <p:cNvSpPr txBox="1">
            <a:spLocks/>
          </p:cNvSpPr>
          <p:nvPr/>
        </p:nvSpPr>
        <p:spPr>
          <a:xfrm>
            <a:off x="897012" y="1281707"/>
            <a:ext cx="10442392" cy="5040664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ES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ES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ES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ES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AA39662-D152-C238-07F9-790A6761AA32}"/>
              </a:ext>
            </a:extLst>
          </p:cNvPr>
          <p:cNvSpPr txBox="1"/>
          <p:nvPr/>
        </p:nvSpPr>
        <p:spPr>
          <a:xfrm>
            <a:off x="2717783" y="766800"/>
            <a:ext cx="6800849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  <a:buSzPts val="1300"/>
            </a:pPr>
            <a:r>
              <a:rPr lang="fr-FR" sz="2400" b="1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fr-FR" sz="2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rais </a:t>
            </a:r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</a:t>
            </a:r>
            <a:r>
              <a:rPr lang="fr-FR" sz="2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possono</a:t>
            </a:r>
            <a:r>
              <a:rPr lang="fr-FR" sz="2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aiutarvi</a:t>
            </a:r>
            <a:r>
              <a:rPr lang="fr-FR" sz="2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nella</a:t>
            </a:r>
            <a:r>
              <a:rPr lang="fr-FR" sz="2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raccolta</a:t>
            </a:r>
            <a:r>
              <a:rPr lang="fr-FR" sz="2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fondi</a:t>
            </a:r>
            <a:r>
              <a:rPr lang="fr-FR" sz="24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A370CA-2162-8E67-1602-AA92D361D6EE}"/>
              </a:ext>
            </a:extLst>
          </p:cNvPr>
          <p:cNvSpPr/>
          <p:nvPr/>
        </p:nvSpPr>
        <p:spPr>
          <a:xfrm rot="19297941">
            <a:off x="83196" y="2023596"/>
            <a:ext cx="2978980" cy="12228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>
                <a:solidFill>
                  <a:schemeClr val="tx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fr-FR" i="1" dirty="0">
                <a:solidFill>
                  <a:schemeClr val="tx1"/>
                </a:solidFill>
              </a:rPr>
              <a:t>Votre aide est essentielle pour la réalisation de ce projet - chaque don compte </a:t>
            </a:r>
            <a:r>
              <a:rPr lang="fr-FR" i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!”</a:t>
            </a:r>
            <a:endParaRPr lang="es-ES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D9C43E57-98C3-1B6E-206E-5C1922ADF21E}"/>
              </a:ext>
            </a:extLst>
          </p:cNvPr>
          <p:cNvSpPr/>
          <p:nvPr/>
        </p:nvSpPr>
        <p:spPr>
          <a:xfrm rot="601588">
            <a:off x="9107982" y="3100040"/>
            <a:ext cx="2857500" cy="14382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solidFill>
                  <a:schemeClr val="accent2">
                    <a:lumMod val="50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“Ensemble, nous pouvons faire la différence, rejoindrez-vous notre cause ?”</a:t>
            </a:r>
            <a:endParaRPr lang="fr-FR" dirty="0">
              <a:solidFill>
                <a:schemeClr val="accent2">
                  <a:lumMod val="50000"/>
                </a:schemeClr>
              </a:solidFill>
              <a:latin typeface="Aptos Display" panose="020B0004020202020204" pitchFamily="34" charset="0"/>
            </a:endParaRPr>
          </a:p>
        </p:txBody>
      </p:sp>
      <p:sp>
        <p:nvSpPr>
          <p:cNvPr id="4" name="Diagrama de flujo: cinta perforada 3">
            <a:extLst>
              <a:ext uri="{FF2B5EF4-FFF2-40B4-BE49-F238E27FC236}">
                <a16:creationId xmlns:a16="http://schemas.microsoft.com/office/drawing/2014/main" id="{6BF77E46-0604-8A13-E374-68AC3671A973}"/>
              </a:ext>
            </a:extLst>
          </p:cNvPr>
          <p:cNvSpPr/>
          <p:nvPr/>
        </p:nvSpPr>
        <p:spPr>
          <a:xfrm rot="21175753">
            <a:off x="290635" y="4693628"/>
            <a:ext cx="2514600" cy="1732817"/>
          </a:xfrm>
          <a:prstGeom prst="flowChartPunchedTap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solidFill>
                  <a:schemeClr val="tx2"/>
                </a:solidFill>
                <a:latin typeface="Berlin Sans FB Demi" panose="020E08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“Votre générosité peut changer des vies - faites un don dès maintenant !”</a:t>
            </a:r>
          </a:p>
        </p:txBody>
      </p:sp>
      <p:sp>
        <p:nvSpPr>
          <p:cNvPr id="6" name="Bocadillo: ovalado 5">
            <a:extLst>
              <a:ext uri="{FF2B5EF4-FFF2-40B4-BE49-F238E27FC236}">
                <a16:creationId xmlns:a16="http://schemas.microsoft.com/office/drawing/2014/main" id="{41CAA130-9EBF-C437-5C53-457D542A5BE5}"/>
              </a:ext>
            </a:extLst>
          </p:cNvPr>
          <p:cNvSpPr/>
          <p:nvPr/>
        </p:nvSpPr>
        <p:spPr>
          <a:xfrm rot="561135">
            <a:off x="8062152" y="5124924"/>
            <a:ext cx="3810951" cy="1432953"/>
          </a:xfrm>
          <a:prstGeom prst="wedgeEllipse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4"/>
              </a:buClr>
            </a:pPr>
            <a:r>
              <a:rPr lang="fr-FR" sz="1700" i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“Grâce à votre don, nous pouvons apporter l’espoir et transformer les vies de ceux qui en ont le plus besoin - contribuez maintenant !”</a:t>
            </a:r>
          </a:p>
        </p:txBody>
      </p:sp>
      <p:sp>
        <p:nvSpPr>
          <p:cNvPr id="7" name="Lágrima 6">
            <a:extLst>
              <a:ext uri="{FF2B5EF4-FFF2-40B4-BE49-F238E27FC236}">
                <a16:creationId xmlns:a16="http://schemas.microsoft.com/office/drawing/2014/main" id="{76CED4B1-989A-22A5-18C6-9E467C0FC9CF}"/>
              </a:ext>
            </a:extLst>
          </p:cNvPr>
          <p:cNvSpPr/>
          <p:nvPr/>
        </p:nvSpPr>
        <p:spPr>
          <a:xfrm>
            <a:off x="2876106" y="5075548"/>
            <a:ext cx="4103126" cy="1397541"/>
          </a:xfrm>
          <a:prstGeom prst="teardrop">
            <a:avLst>
              <a:gd name="adj" fmla="val 2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solidFill>
                  <a:schemeClr val="tx2"/>
                </a:solidFill>
                <a:latin typeface="Franklin Gothic Demi Cond" panose="020B07060304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“</a:t>
            </a:r>
            <a:r>
              <a:rPr lang="fr-FR" sz="1600" i="1" dirty="0">
                <a:solidFill>
                  <a:schemeClr val="tx2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Aharoni" panose="02010803020104030203" pitchFamily="2" charset="-79"/>
              </a:rPr>
              <a:t>Avec votre aide, nous pouvons développer des projets qui bénéficieront à l’ensemble de la communauté - rejoignez notre cause !”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8909A5D9-07C7-C9A1-A52D-2E0DDAD9F123}"/>
              </a:ext>
            </a:extLst>
          </p:cNvPr>
          <p:cNvSpPr/>
          <p:nvPr/>
        </p:nvSpPr>
        <p:spPr>
          <a:xfrm rot="21098682">
            <a:off x="9066766" y="1196226"/>
            <a:ext cx="2580764" cy="141933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i="1" dirty="0">
                <a:solidFill>
                  <a:schemeClr val="tx2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fr-FR" sz="1600" i="1" dirty="0">
                <a:solidFill>
                  <a:schemeClr val="tx2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Notre objectif est de collecter des fonds pour une bonne cause - pouvez-vous nous aider à l’atteindre?”</a:t>
            </a:r>
          </a:p>
        </p:txBody>
      </p:sp>
      <p:sp>
        <p:nvSpPr>
          <p:cNvPr id="12" name="Rectángulo: esquinas superiores, una redondeada y la otra cortada 11">
            <a:extLst>
              <a:ext uri="{FF2B5EF4-FFF2-40B4-BE49-F238E27FC236}">
                <a16:creationId xmlns:a16="http://schemas.microsoft.com/office/drawing/2014/main" id="{13398AA7-9766-1C1F-44D2-285E9E3FAF18}"/>
              </a:ext>
            </a:extLst>
          </p:cNvPr>
          <p:cNvSpPr/>
          <p:nvPr/>
        </p:nvSpPr>
        <p:spPr>
          <a:xfrm>
            <a:off x="4178527" y="3021021"/>
            <a:ext cx="2483548" cy="1499675"/>
          </a:xfrm>
          <a:prstGeom prst="snip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fr-FR" i="1" dirty="0"/>
              <a:t> Votre don est un investissement pour un avenir meilleur - merci de faire partie de cette histoire</a:t>
            </a:r>
            <a:r>
              <a:rPr lang="fr-FR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!”</a:t>
            </a:r>
            <a:endParaRPr lang="fr-F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55DCC3B0-27F6-8D4F-D16A-57D69C7C1FD0}"/>
              </a:ext>
            </a:extLst>
          </p:cNvPr>
          <p:cNvSpPr/>
          <p:nvPr/>
        </p:nvSpPr>
        <p:spPr>
          <a:xfrm rot="854177">
            <a:off x="1686830" y="2923736"/>
            <a:ext cx="2562006" cy="171204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“Votre solidarité peut changer des vies. Aidez-nous à la mettre en œuvre!</a:t>
            </a:r>
            <a:r>
              <a:rPr lang="es-ES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fr-FR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Bocadillo: rectángulo con esquinas redondeadas 21">
            <a:extLst>
              <a:ext uri="{FF2B5EF4-FFF2-40B4-BE49-F238E27FC236}">
                <a16:creationId xmlns:a16="http://schemas.microsoft.com/office/drawing/2014/main" id="{FB9D8417-63EB-8C30-4962-87266E446C5B}"/>
              </a:ext>
            </a:extLst>
          </p:cNvPr>
          <p:cNvSpPr/>
          <p:nvPr/>
        </p:nvSpPr>
        <p:spPr>
          <a:xfrm rot="21099051">
            <a:off x="3166181" y="1609628"/>
            <a:ext cx="2948705" cy="1161455"/>
          </a:xfrm>
          <a:prstGeom prst="wedgeRoundRect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“Avec votre aide, nous pouvons faire de ce rêve une réalité. Ensemble, rien ne pourra nous arrêter!”</a:t>
            </a:r>
          </a:p>
        </p:txBody>
      </p:sp>
      <p:sp>
        <p:nvSpPr>
          <p:cNvPr id="23" name="Pergamino: horizontal 22">
            <a:extLst>
              <a:ext uri="{FF2B5EF4-FFF2-40B4-BE49-F238E27FC236}">
                <a16:creationId xmlns:a16="http://schemas.microsoft.com/office/drawing/2014/main" id="{7F8343F4-E2D2-00A6-4919-FC8A5E130FB5}"/>
              </a:ext>
            </a:extLst>
          </p:cNvPr>
          <p:cNvSpPr/>
          <p:nvPr/>
        </p:nvSpPr>
        <p:spPr>
          <a:xfrm rot="20579667">
            <a:off x="6633850" y="3764116"/>
            <a:ext cx="2883656" cy="1608426"/>
          </a:xfrm>
          <a:prstGeom prst="horizontalScroll">
            <a:avLst/>
          </a:prstGeom>
          <a:gradFill flip="none" rotWithShape="1">
            <a:gsLst>
              <a:gs pos="0">
                <a:srgbClr val="1CCEEC">
                  <a:tint val="66000"/>
                  <a:satMod val="160000"/>
                </a:srgbClr>
              </a:gs>
              <a:gs pos="50000">
                <a:srgbClr val="1CCEEC">
                  <a:tint val="44500"/>
                  <a:satMod val="160000"/>
                </a:srgbClr>
              </a:gs>
              <a:gs pos="100000">
                <a:srgbClr val="1CCEEC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“Chaque contribution compte et nous rapproche de notre objectif - rejoignez-nous!”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4" name="Rectángulo: esquinas diagonales redondeadas 23">
            <a:extLst>
              <a:ext uri="{FF2B5EF4-FFF2-40B4-BE49-F238E27FC236}">
                <a16:creationId xmlns:a16="http://schemas.microsoft.com/office/drawing/2014/main" id="{4312087D-8F3E-4213-F855-5C29F4F2D6ED}"/>
              </a:ext>
            </a:extLst>
          </p:cNvPr>
          <p:cNvSpPr/>
          <p:nvPr/>
        </p:nvSpPr>
        <p:spPr>
          <a:xfrm rot="848341">
            <a:off x="6050194" y="1702756"/>
            <a:ext cx="3056530" cy="1485184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“Votre générosité peut faire la différence dans la vie de beaucoup de personnes. Rejoignez-nous et ensemble, transformons des vies.” </a:t>
            </a:r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AFEF0269-9BE2-5108-1987-09B68123D612}"/>
              </a:ext>
            </a:extLst>
          </p:cNvPr>
          <p:cNvGrpSpPr/>
          <p:nvPr/>
        </p:nvGrpSpPr>
        <p:grpSpPr>
          <a:xfrm>
            <a:off x="8573758" y="184666"/>
            <a:ext cx="3383058" cy="828258"/>
            <a:chOff x="8573758" y="184666"/>
            <a:chExt cx="3383058" cy="828258"/>
          </a:xfrm>
        </p:grpSpPr>
        <p:pic>
          <p:nvPicPr>
            <p:cNvPr id="28" name="Image 6">
              <a:extLst>
                <a:ext uri="{FF2B5EF4-FFF2-40B4-BE49-F238E27FC236}">
                  <a16:creationId xmlns:a16="http://schemas.microsoft.com/office/drawing/2014/main" id="{2D9BCBA0-2C6E-2AA9-4203-14BAC44752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DFCFA"/>
                </a:clrFrom>
                <a:clrTo>
                  <a:srgbClr val="FDFCFA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554" y="184666"/>
              <a:ext cx="871262" cy="828258"/>
            </a:xfrm>
            <a:prstGeom prst="rect">
              <a:avLst/>
            </a:prstGeom>
          </p:spPr>
        </p:pic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885D2EC5-8960-82E4-7AC4-B8EB22AB1CFD}"/>
                </a:ext>
              </a:extLst>
            </p:cNvPr>
            <p:cNvGrpSpPr/>
            <p:nvPr/>
          </p:nvGrpSpPr>
          <p:grpSpPr>
            <a:xfrm>
              <a:off x="8573758" y="283523"/>
              <a:ext cx="2435865" cy="394295"/>
              <a:chOff x="8573758" y="204500"/>
              <a:chExt cx="2435865" cy="394295"/>
            </a:xfrm>
          </p:grpSpPr>
          <p:sp>
            <p:nvSpPr>
              <p:cNvPr id="30" name="CuadroTexto 6">
                <a:extLst>
                  <a:ext uri="{FF2B5EF4-FFF2-40B4-BE49-F238E27FC236}">
                    <a16:creationId xmlns:a16="http://schemas.microsoft.com/office/drawing/2014/main" id="{FE495BCE-1B78-711F-6EBA-CFC890C5A7B9}"/>
                  </a:ext>
                </a:extLst>
              </p:cNvPr>
              <p:cNvSpPr txBox="1"/>
              <p:nvPr/>
            </p:nvSpPr>
            <p:spPr>
              <a:xfrm>
                <a:off x="8573758" y="204500"/>
                <a:ext cx="2435865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Raccolta</a:t>
                </a:r>
                <a:r>
                  <a:rPr lang="fr-FR" sz="1600" b="1" i="1" kern="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fondi</a:t>
                </a:r>
                <a:endParaRPr lang="fr-FR" sz="1600" i="1" dirty="0"/>
              </a:p>
            </p:txBody>
          </p:sp>
          <p:cxnSp>
            <p:nvCxnSpPr>
              <p:cNvPr id="31" name="Conector recto 7">
                <a:extLst>
                  <a:ext uri="{FF2B5EF4-FFF2-40B4-BE49-F238E27FC236}">
                    <a16:creationId xmlns:a16="http://schemas.microsoft.com/office/drawing/2014/main" id="{AC68DF07-81DB-034A-FD41-3748A7E187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92444" y="598795"/>
                <a:ext cx="2241248" cy="0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762368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BD03A5B3-5386-C2DF-30B3-C5C28EDCC5D3}"/>
              </a:ext>
            </a:extLst>
          </p:cNvPr>
          <p:cNvSpPr txBox="1"/>
          <p:nvPr/>
        </p:nvSpPr>
        <p:spPr>
          <a:xfrm>
            <a:off x="766763" y="1530350"/>
            <a:ext cx="4583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Domande</a:t>
            </a:r>
            <a:r>
              <a:rPr lang="fr-FR" sz="2400" b="1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riflettere</a:t>
            </a:r>
            <a:r>
              <a:rPr lang="fr-FR" sz="2400" b="1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2400" b="1" kern="1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gruppo</a:t>
            </a:r>
            <a:endParaRPr lang="fr-FR" sz="2400" b="1" kern="1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CBD574C-5B8C-D284-A1D4-F83782D5BE89}"/>
              </a:ext>
            </a:extLst>
          </p:cNvPr>
          <p:cNvSpPr txBox="1"/>
          <p:nvPr/>
        </p:nvSpPr>
        <p:spPr>
          <a:xfrm>
            <a:off x="1319715" y="2297412"/>
            <a:ext cx="9689908" cy="2199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fr-FR" sz="2000" dirty="0"/>
              <a:t>Cosa vi ha </a:t>
            </a:r>
            <a:r>
              <a:rPr lang="fr-FR" sz="2000" dirty="0" err="1"/>
              <a:t>colpito</a:t>
            </a:r>
            <a:r>
              <a:rPr lang="fr-FR" sz="2000" dirty="0"/>
              <a:t> di più in </a:t>
            </a:r>
            <a:r>
              <a:rPr lang="fr-FR" sz="2000" dirty="0" err="1"/>
              <a:t>questa</a:t>
            </a:r>
            <a:r>
              <a:rPr lang="fr-FR" sz="2000" dirty="0"/>
              <a:t> </a:t>
            </a:r>
            <a:r>
              <a:rPr lang="fr-FR" sz="2000" dirty="0" err="1"/>
              <a:t>scheda</a:t>
            </a:r>
            <a:r>
              <a:rPr lang="fr-FR" sz="2000" dirty="0"/>
              <a:t>?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fr-FR" sz="2000" dirty="0"/>
              <a:t>Di </a:t>
            </a:r>
            <a:r>
              <a:rPr lang="fr-FR" sz="2000" dirty="0" err="1"/>
              <a:t>cosa</a:t>
            </a:r>
            <a:r>
              <a:rPr lang="fr-FR" sz="2000" dirty="0"/>
              <a:t> </a:t>
            </a:r>
            <a:r>
              <a:rPr lang="fr-FR" sz="2000" dirty="0" err="1"/>
              <a:t>abbiamo</a:t>
            </a:r>
            <a:r>
              <a:rPr lang="fr-FR" sz="2000" dirty="0"/>
              <a:t> </a:t>
            </a:r>
            <a:r>
              <a:rPr lang="fr-FR" sz="2000" dirty="0" err="1"/>
              <a:t>bisogno</a:t>
            </a:r>
            <a:r>
              <a:rPr lang="fr-FR" sz="2000" dirty="0"/>
              <a:t> per </a:t>
            </a:r>
            <a:r>
              <a:rPr lang="fr-FR" sz="2000" dirty="0" err="1"/>
              <a:t>completare</a:t>
            </a:r>
            <a:r>
              <a:rPr lang="fr-FR" sz="2000" dirty="0"/>
              <a:t> la </a:t>
            </a:r>
            <a:r>
              <a:rPr lang="fr-FR" sz="2000" dirty="0" err="1"/>
              <a:t>nostra</a:t>
            </a:r>
            <a:r>
              <a:rPr lang="fr-FR" sz="2000" dirty="0"/>
              <a:t> </a:t>
            </a:r>
            <a:r>
              <a:rPr lang="fr-FR" sz="2000" dirty="0" err="1"/>
              <a:t>campagna</a:t>
            </a:r>
            <a:r>
              <a:rPr lang="fr-FR" sz="2000" dirty="0"/>
              <a:t> di </a:t>
            </a:r>
            <a:r>
              <a:rPr lang="fr-FR" sz="2000" dirty="0" err="1"/>
              <a:t>raccolta</a:t>
            </a:r>
            <a:r>
              <a:rPr lang="fr-FR" sz="2000" dirty="0"/>
              <a:t> </a:t>
            </a:r>
            <a:r>
              <a:rPr lang="fr-FR" sz="2000" dirty="0" err="1"/>
              <a:t>fondi</a:t>
            </a:r>
            <a:r>
              <a:rPr lang="fr-FR" sz="2000" dirty="0"/>
              <a:t> ?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000" dirty="0"/>
              <a:t>Quali sono i </a:t>
            </a:r>
            <a:r>
              <a:rPr lang="fr-FR" sz="2000" dirty="0" err="1"/>
              <a:t>nostri</a:t>
            </a:r>
            <a:r>
              <a:rPr lang="fr-FR" sz="2000" dirty="0"/>
              <a:t> </a:t>
            </a:r>
            <a:r>
              <a:rPr lang="fr-FR" sz="2000" dirty="0" err="1"/>
              <a:t>punti</a:t>
            </a:r>
            <a:r>
              <a:rPr lang="fr-FR" sz="2000" dirty="0"/>
              <a:t> di </a:t>
            </a:r>
            <a:r>
              <a:rPr lang="fr-FR" sz="2000" dirty="0" err="1"/>
              <a:t>forza</a:t>
            </a:r>
            <a:r>
              <a:rPr lang="fr-FR" sz="2000" dirty="0"/>
              <a:t> e di </a:t>
            </a:r>
            <a:r>
              <a:rPr lang="fr-FR" sz="2000" dirty="0" err="1"/>
              <a:t>debolezza</a:t>
            </a:r>
            <a:r>
              <a:rPr lang="fr-FR" sz="2000" dirty="0"/>
              <a:t>, le </a:t>
            </a:r>
            <a:r>
              <a:rPr lang="fr-FR" sz="2000" dirty="0" err="1"/>
              <a:t>possibili</a:t>
            </a:r>
            <a:r>
              <a:rPr lang="fr-FR" sz="2000" dirty="0"/>
              <a:t> </a:t>
            </a:r>
            <a:r>
              <a:rPr lang="fr-FR" sz="2000" dirty="0" err="1"/>
              <a:t>minacce</a:t>
            </a:r>
            <a:r>
              <a:rPr lang="fr-FR" sz="2000" dirty="0"/>
              <a:t> e le </a:t>
            </a:r>
            <a:r>
              <a:rPr lang="fr-FR" sz="2000" dirty="0" err="1"/>
              <a:t>opportunità</a:t>
            </a:r>
            <a:r>
              <a:rPr lang="fr-FR" sz="2000" dirty="0"/>
              <a:t> ?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fr-FR" sz="2000" dirty="0" err="1"/>
              <a:t>Oltre</a:t>
            </a:r>
            <a:r>
              <a:rPr lang="fr-FR" sz="2000" dirty="0"/>
              <a:t> </a:t>
            </a:r>
            <a:r>
              <a:rPr lang="fr-FR" sz="2000" dirty="0" err="1"/>
              <a:t>alle</a:t>
            </a:r>
            <a:r>
              <a:rPr lang="fr-FR" sz="2000" dirty="0"/>
              <a:t> </a:t>
            </a:r>
            <a:r>
              <a:rPr lang="fr-FR" sz="2000" dirty="0" err="1"/>
              <a:t>donazioni</a:t>
            </a:r>
            <a:r>
              <a:rPr lang="fr-FR" sz="2000" dirty="0"/>
              <a:t>, </a:t>
            </a:r>
            <a:r>
              <a:rPr lang="fr-FR" sz="2000" dirty="0" err="1"/>
              <a:t>quali</a:t>
            </a:r>
            <a:r>
              <a:rPr lang="fr-FR" sz="2000" dirty="0"/>
              <a:t> </a:t>
            </a:r>
            <a:r>
              <a:rPr lang="fr-FR" sz="2000" dirty="0" err="1"/>
              <a:t>altre</a:t>
            </a:r>
            <a:r>
              <a:rPr lang="fr-FR" sz="2000" dirty="0"/>
              <a:t> forme di </a:t>
            </a:r>
            <a:r>
              <a:rPr lang="fr-FR" sz="2000" dirty="0" err="1"/>
              <a:t>raccolta</a:t>
            </a:r>
            <a:r>
              <a:rPr lang="fr-FR" sz="2000" dirty="0"/>
              <a:t> </a:t>
            </a:r>
            <a:r>
              <a:rPr lang="fr-FR" sz="2000" dirty="0" err="1"/>
              <a:t>fondi</a:t>
            </a:r>
            <a:r>
              <a:rPr lang="fr-FR" sz="2000" dirty="0"/>
              <a:t> </a:t>
            </a:r>
            <a:r>
              <a:rPr lang="fr-FR" sz="2000" dirty="0" err="1"/>
              <a:t>possiamo</a:t>
            </a:r>
            <a:r>
              <a:rPr lang="fr-FR" sz="2000" dirty="0"/>
              <a:t> </a:t>
            </a:r>
            <a:r>
              <a:rPr lang="fr-FR" sz="2000" dirty="0" err="1"/>
              <a:t>intraprendere</a:t>
            </a:r>
            <a:r>
              <a:rPr lang="fr-FR" sz="2000" dirty="0"/>
              <a:t> 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fr-FR" sz="2000" dirty="0" err="1"/>
              <a:t>Scrivete</a:t>
            </a:r>
            <a:r>
              <a:rPr lang="fr-FR" sz="2000" dirty="0"/>
              <a:t> un </a:t>
            </a:r>
            <a:r>
              <a:rPr lang="fr-FR" sz="2000" dirty="0" err="1"/>
              <a:t>documento</a:t>
            </a:r>
            <a:r>
              <a:rPr lang="fr-FR" sz="2000" dirty="0"/>
              <a:t> per </a:t>
            </a:r>
            <a:r>
              <a:rPr lang="fr-FR" sz="2000" dirty="0" err="1"/>
              <a:t>incoraggiare</a:t>
            </a:r>
            <a:r>
              <a:rPr lang="fr-FR" sz="2000" dirty="0"/>
              <a:t> le </a:t>
            </a:r>
            <a:r>
              <a:rPr lang="fr-FR" sz="2000" dirty="0" err="1"/>
              <a:t>donazioni</a:t>
            </a:r>
            <a:r>
              <a:rPr lang="fr-FR" sz="2000" dirty="0"/>
              <a:t>/</a:t>
            </a:r>
            <a:r>
              <a:rPr lang="fr-FR" sz="2000" dirty="0" err="1"/>
              <a:t>contributi</a:t>
            </a:r>
            <a:r>
              <a:rPr lang="fr-FR" sz="2000" dirty="0"/>
              <a:t>.</a:t>
            </a:r>
            <a:endParaRPr lang="es-ES" sz="2000" dirty="0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FF146878-74C8-5BDC-C6B2-510DF6719841}"/>
              </a:ext>
            </a:extLst>
          </p:cNvPr>
          <p:cNvGrpSpPr/>
          <p:nvPr/>
        </p:nvGrpSpPr>
        <p:grpSpPr>
          <a:xfrm>
            <a:off x="8573758" y="184666"/>
            <a:ext cx="3383058" cy="828258"/>
            <a:chOff x="8573758" y="184666"/>
            <a:chExt cx="3383058" cy="828258"/>
          </a:xfrm>
        </p:grpSpPr>
        <p:pic>
          <p:nvPicPr>
            <p:cNvPr id="18" name="Image 6">
              <a:extLst>
                <a:ext uri="{FF2B5EF4-FFF2-40B4-BE49-F238E27FC236}">
                  <a16:creationId xmlns:a16="http://schemas.microsoft.com/office/drawing/2014/main" id="{DE805D0D-83AD-9D41-3914-94850E3422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DFCFA"/>
                </a:clrFrom>
                <a:clrTo>
                  <a:srgbClr val="FDFCFA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554" y="184666"/>
              <a:ext cx="871262" cy="828258"/>
            </a:xfrm>
            <a:prstGeom prst="rect">
              <a:avLst/>
            </a:prstGeom>
          </p:spPr>
        </p:pic>
        <p:grpSp>
          <p:nvGrpSpPr>
            <p:cNvPr id="19" name="Groupe 18">
              <a:extLst>
                <a:ext uri="{FF2B5EF4-FFF2-40B4-BE49-F238E27FC236}">
                  <a16:creationId xmlns:a16="http://schemas.microsoft.com/office/drawing/2014/main" id="{72E79160-3F80-27D8-610C-C78935E15517}"/>
                </a:ext>
              </a:extLst>
            </p:cNvPr>
            <p:cNvGrpSpPr/>
            <p:nvPr/>
          </p:nvGrpSpPr>
          <p:grpSpPr>
            <a:xfrm>
              <a:off x="8573758" y="283523"/>
              <a:ext cx="2435865" cy="394295"/>
              <a:chOff x="8573758" y="204500"/>
              <a:chExt cx="2435865" cy="394295"/>
            </a:xfrm>
          </p:grpSpPr>
          <p:sp>
            <p:nvSpPr>
              <p:cNvPr id="20" name="CuadroTexto 6">
                <a:extLst>
                  <a:ext uri="{FF2B5EF4-FFF2-40B4-BE49-F238E27FC236}">
                    <a16:creationId xmlns:a16="http://schemas.microsoft.com/office/drawing/2014/main" id="{A5F0D4C5-9D33-0529-BD6C-3FA408D6EE61}"/>
                  </a:ext>
                </a:extLst>
              </p:cNvPr>
              <p:cNvSpPr txBox="1"/>
              <p:nvPr/>
            </p:nvSpPr>
            <p:spPr>
              <a:xfrm>
                <a:off x="8573758" y="204500"/>
                <a:ext cx="2435865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Raccolta</a:t>
                </a:r>
                <a:r>
                  <a:rPr lang="fr-FR" sz="1600" b="1" i="1" kern="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fr-FR" sz="1600" b="1" i="1" kern="1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fondi</a:t>
                </a:r>
                <a:endParaRPr lang="fr-FR" sz="1600" i="1" dirty="0"/>
              </a:p>
            </p:txBody>
          </p:sp>
          <p:cxnSp>
            <p:nvCxnSpPr>
              <p:cNvPr id="21" name="Conector recto 7">
                <a:extLst>
                  <a:ext uri="{FF2B5EF4-FFF2-40B4-BE49-F238E27FC236}">
                    <a16:creationId xmlns:a16="http://schemas.microsoft.com/office/drawing/2014/main" id="{872149A5-106A-57EC-8174-9EB618C1CC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92444" y="598795"/>
                <a:ext cx="2241248" cy="0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999506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17114</TotalTime>
  <Words>1232</Words>
  <Application>Microsoft Office PowerPoint</Application>
  <PresentationFormat>Widescreen</PresentationFormat>
  <Paragraphs>116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20" baseType="lpstr">
      <vt:lpstr>Yu Mincho Light</vt:lpstr>
      <vt:lpstr>Aptos Display</vt:lpstr>
      <vt:lpstr>Arial</vt:lpstr>
      <vt:lpstr>Berlin Sans FB</vt:lpstr>
      <vt:lpstr>Berlin Sans FB Demi</vt:lpstr>
      <vt:lpstr>Calibri</vt:lpstr>
      <vt:lpstr>Calibri Light</vt:lpstr>
      <vt:lpstr>Comic Sans MS</vt:lpstr>
      <vt:lpstr>Franklin Gothic Demi Cond</vt:lpstr>
      <vt:lpstr>Symbol</vt:lpstr>
      <vt:lpstr>Wingdings 3</vt:lpstr>
      <vt:lpstr>Tema de Office</vt:lpstr>
      <vt:lpstr>Raccolta Fondi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Recaudación de Fondos</dc:title>
  <dc:creator>Gloria Benítez</dc:creator>
  <cp:lastModifiedBy>Luigi Stanca</cp:lastModifiedBy>
  <cp:revision>75</cp:revision>
  <dcterms:created xsi:type="dcterms:W3CDTF">2023-12-06T00:11:11Z</dcterms:created>
  <dcterms:modified xsi:type="dcterms:W3CDTF">2024-02-03T16:05:53Z</dcterms:modified>
</cp:coreProperties>
</file>